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60" r:id="rId1"/>
  </p:sldMasterIdLst>
  <p:notesMasterIdLst>
    <p:notesMasterId r:id="rId17"/>
  </p:notes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CC0033"/>
    <a:srgbClr val="E37222"/>
    <a:srgbClr val="FDC82F"/>
    <a:srgbClr val="69BE28"/>
    <a:srgbClr val="008542"/>
    <a:srgbClr val="6B1F73"/>
    <a:srgbClr val="009FDA"/>
    <a:srgbClr val="0B5172"/>
    <a:srgbClr val="66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5"/>
    <p:restoredTop sz="95807"/>
  </p:normalViewPr>
  <p:slideViewPr>
    <p:cSldViewPr snapToGrid="0" snapToObjects="1">
      <p:cViewPr varScale="1">
        <p:scale>
          <a:sx n="104" d="100"/>
          <a:sy n="104" d="100"/>
        </p:scale>
        <p:origin x="749"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Photos Locked">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userDrawn="1"/>
        </p:nvPicPr>
        <p:blipFill rotWithShape="1">
          <a:blip r:embed="rId2">
            <a:alphaModFix/>
          </a:blip>
          <a:srcRect/>
          <a:stretch/>
        </p:blipFill>
        <p:spPr>
          <a:xfrm>
            <a:off x="-7749" y="0"/>
            <a:ext cx="9151749" cy="51435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p:cNvSpPr>
            <a:spLocks noGrp="1"/>
          </p:cNvSpPr>
          <p:nvPr>
            <p:ph type="body" sz="quarter" idx="13"/>
          </p:nvPr>
        </p:nvSpPr>
        <p:spPr>
          <a:xfrm>
            <a:off x="4691046" y="1242334"/>
            <a:ext cx="4234053" cy="31126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85745" y="1245232"/>
            <a:ext cx="4255255" cy="901283"/>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87855" y="1252982"/>
            <a:ext cx="4253146" cy="885784"/>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282290" y="3591612"/>
            <a:ext cx="4235466" cy="763411"/>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userDrawn="1"/>
        </p:nvPicPr>
        <p:blipFill rotWithShape="1">
          <a:blip r:embed="rId2">
            <a:alphaModFix/>
          </a:blip>
          <a:srcRect/>
          <a:stretch/>
        </p:blipFill>
        <p:spPr>
          <a:xfrm>
            <a:off x="-7749" y="0"/>
            <a:ext cx="9151749" cy="51435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4" name="Picture Placeholder 2">
            <a:extLst>
              <a:ext uri="{FF2B5EF4-FFF2-40B4-BE49-F238E27FC236}">
                <a16:creationId xmlns:a16="http://schemas.microsoft.com/office/drawing/2014/main" id="{30B243F8-002B-ADD0-7F7D-FD14C4EA3048}"/>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A2C09347-63DD-B64A-F57E-EB87380557FF}"/>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F38CD361-49BC-4F78-B6F0-641D284805CB}"/>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7" name="Picture Placeholder 2">
            <a:extLst>
              <a:ext uri="{FF2B5EF4-FFF2-40B4-BE49-F238E27FC236}">
                <a16:creationId xmlns:a16="http://schemas.microsoft.com/office/drawing/2014/main" id="{776BAE32-1103-C8D4-F95A-04ACB5BE3FB5}"/>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8" name="Picture Placeholder 2">
            <a:extLst>
              <a:ext uri="{FF2B5EF4-FFF2-40B4-BE49-F238E27FC236}">
                <a16:creationId xmlns:a16="http://schemas.microsoft.com/office/drawing/2014/main" id="{7675EB21-5EAA-4569-6CF7-AA85678B7894}"/>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4243301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282289" y="1253847"/>
            <a:ext cx="8658711"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a:lstStyle/>
          <a:p>
            <a:r>
              <a:rPr lang="en-US" noProof="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noProof="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753690"/>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282290" y="3535051"/>
            <a:ext cx="4970872" cy="819973"/>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userDrawn="1"/>
        </p:nvPicPr>
        <p:blipFill rotWithShape="1">
          <a:blip r:embed="rId2">
            <a:alphaModFix/>
          </a:blip>
          <a:srcRect/>
          <a:stretch/>
        </p:blipFill>
        <p:spPr>
          <a:xfrm>
            <a:off x="-7749" y="0"/>
            <a:ext cx="9151749" cy="51435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25" name="Picture Placeholder 10" descr="A person and person standing in a server room&#10;&#10;Description automatically generated">
            <a:extLst>
              <a:ext uri="{FF2B5EF4-FFF2-40B4-BE49-F238E27FC236}">
                <a16:creationId xmlns:a16="http://schemas.microsoft.com/office/drawing/2014/main" id="{5058204D-9855-B7BE-3A38-1C5B90567588}"/>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26" name="Picture Placeholder 12" descr="A person and person standing next to a machine&#10;&#10;Description automatically generated">
            <a:extLst>
              <a:ext uri="{FF2B5EF4-FFF2-40B4-BE49-F238E27FC236}">
                <a16:creationId xmlns:a16="http://schemas.microsoft.com/office/drawing/2014/main" id="{4E84EECB-8F0B-FEF2-EC8F-E24F6A154753}"/>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27" name="Picture Placeholder 16" descr="A person in a wheelchair working on a computer&#10;&#10;Description automatically generated">
            <a:extLst>
              <a:ext uri="{FF2B5EF4-FFF2-40B4-BE49-F238E27FC236}">
                <a16:creationId xmlns:a16="http://schemas.microsoft.com/office/drawing/2014/main" id="{D229AC0F-C79D-8671-96ED-2E70C5A9AD2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28" name="Picture Placeholder 18" descr="A person working on a computer&#10;&#10;Description automatically generated">
            <a:extLst>
              <a:ext uri="{FF2B5EF4-FFF2-40B4-BE49-F238E27FC236}">
                <a16:creationId xmlns:a16="http://schemas.microsoft.com/office/drawing/2014/main" id="{32F2DD15-BF22-51C0-F13F-14302105018A}"/>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29" name="Picture Placeholder 20" descr="A person looking at a screen&#10;&#10;Description automatically generated">
            <a:extLst>
              <a:ext uri="{FF2B5EF4-FFF2-40B4-BE49-F238E27FC236}">
                <a16:creationId xmlns:a16="http://schemas.microsoft.com/office/drawing/2014/main" id="{98DCAB0C-B496-B80A-5AD6-C188DF5D1FCD}"/>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60038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B-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userDrawn="1"/>
        </p:nvPicPr>
        <p:blipFill rotWithShape="1">
          <a:blip r:embed="rId2">
            <a:alphaModFix/>
          </a:blip>
          <a:srcRect/>
          <a:stretch/>
        </p:blipFill>
        <p:spPr>
          <a:xfrm>
            <a:off x="-7749" y="0"/>
            <a:ext cx="9151749" cy="51435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29" name="Google Shape;15;p1">
            <a:extLst>
              <a:ext uri="{FF2B5EF4-FFF2-40B4-BE49-F238E27FC236}">
                <a16:creationId xmlns:a16="http://schemas.microsoft.com/office/drawing/2014/main" id="{23A55204-4CFF-2B21-1096-E08BB4914972}"/>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F8B6E567-E265-BA32-5FE6-997DA7B54D2F}"/>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BF8A48EB-548B-6B15-B255-EDA31257C082}"/>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8" name="Picture Placeholder 14" descr="A person in a white coat working on a computer&#10;&#10;Description automatically generated">
            <a:extLst>
              <a:ext uri="{FF2B5EF4-FFF2-40B4-BE49-F238E27FC236}">
                <a16:creationId xmlns:a16="http://schemas.microsoft.com/office/drawing/2014/main" id="{3456E163-3B73-62B5-E197-B705A65E6B9B}"/>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11" name="Picture Placeholder 16" descr="A digital image of a person's head&#10;&#10;Description automatically generated">
            <a:extLst>
              <a:ext uri="{FF2B5EF4-FFF2-40B4-BE49-F238E27FC236}">
                <a16:creationId xmlns:a16="http://schemas.microsoft.com/office/drawing/2014/main" id="{DEBC849E-3CB4-997C-7F3B-00856FB01F86}"/>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2" name="Picture Placeholder 18" descr="A person using a video call&#10;&#10;Description automatically generated">
            <a:extLst>
              <a:ext uri="{FF2B5EF4-FFF2-40B4-BE49-F238E27FC236}">
                <a16:creationId xmlns:a16="http://schemas.microsoft.com/office/drawing/2014/main" id="{26296A47-36C6-C49E-262C-0FFF58FF53E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712597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2C-No Photos">
    <p:spTree>
      <p:nvGrpSpPr>
        <p:cNvPr id="1" name=""/>
        <p:cNvGrpSpPr/>
        <p:nvPr/>
      </p:nvGrpSpPr>
      <p:grpSpPr>
        <a:xfrm>
          <a:off x="0" y="0"/>
          <a:ext cx="0" cy="0"/>
          <a:chOff x="0" y="0"/>
          <a:chExt cx="0" cy="0"/>
        </a:xfrm>
      </p:grpSpPr>
      <p:pic>
        <p:nvPicPr>
          <p:cNvPr id="4" name="Google Shape;69;p6">
            <a:extLst>
              <a:ext uri="{FF2B5EF4-FFF2-40B4-BE49-F238E27FC236}">
                <a16:creationId xmlns:a16="http://schemas.microsoft.com/office/drawing/2014/main" id="{4C099029-5DB5-449F-2E08-C5EAE22103F8}"/>
              </a:ext>
            </a:extLst>
          </p:cNvPr>
          <p:cNvPicPr preferRelativeResize="0"/>
          <p:nvPr userDrawn="1"/>
        </p:nvPicPr>
        <p:blipFill rotWithShape="1">
          <a:blip r:embed="rId2">
            <a:alphaModFix/>
          </a:blip>
          <a:srcRect/>
          <a:stretch/>
        </p:blipFill>
        <p:spPr>
          <a:xfrm>
            <a:off x="-7749" y="0"/>
            <a:ext cx="9151749" cy="5143500"/>
          </a:xfrm>
          <a:prstGeom prst="rect">
            <a:avLst/>
          </a:prstGeom>
          <a:noFill/>
          <a:ln>
            <a:noFill/>
          </a:ln>
        </p:spPr>
      </p:pic>
      <p:sp>
        <p:nvSpPr>
          <p:cNvPr id="2" name="Title 1"/>
          <p:cNvSpPr>
            <a:spLocks noGrp="1"/>
          </p:cNvSpPr>
          <p:nvPr>
            <p:ph type="title" hasCustomPrompt="1"/>
          </p:nvPr>
        </p:nvSpPr>
        <p:spPr>
          <a:xfrm>
            <a:off x="282289" y="2002971"/>
            <a:ext cx="8553009" cy="1064971"/>
          </a:xfrm>
          <a:prstGeom prst="rect">
            <a:avLst/>
          </a:prstGeo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282290" y="3088182"/>
            <a:ext cx="8553008" cy="815369"/>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22" name="Slide Number Placeholder 9">
            <a:extLst>
              <a:ext uri="{FF2B5EF4-FFF2-40B4-BE49-F238E27FC236}">
                <a16:creationId xmlns:a16="http://schemas.microsoft.com/office/drawing/2014/main" id="{F9E66C42-1E52-A34C-D506-0633C79B9FF0}"/>
              </a:ext>
            </a:extLst>
          </p:cNvPr>
          <p:cNvSpPr txBox="1">
            <a:spLocks/>
          </p:cNvSpPr>
          <p:nvPr userDrawn="1"/>
        </p:nvSpPr>
        <p:spPr>
          <a:xfrm>
            <a:off x="282290" y="4654044"/>
            <a:ext cx="486659" cy="273844"/>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pPr/>
              <a:t>‹#›</a:t>
            </a:fld>
            <a:endParaRPr lang="en-US"/>
          </a:p>
        </p:txBody>
      </p:sp>
      <p:sp>
        <p:nvSpPr>
          <p:cNvPr id="23" name="TextBox 22">
            <a:extLst>
              <a:ext uri="{FF2B5EF4-FFF2-40B4-BE49-F238E27FC236}">
                <a16:creationId xmlns:a16="http://schemas.microsoft.com/office/drawing/2014/main" id="{73465405-F2FF-1D53-4029-9C229D095E7D}"/>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5" name="Google Shape;10;p1" descr="A picture containing dark&#10;&#10;Description automatically generated">
            <a:extLst>
              <a:ext uri="{FF2B5EF4-FFF2-40B4-BE49-F238E27FC236}">
                <a16:creationId xmlns:a16="http://schemas.microsoft.com/office/drawing/2014/main" id="{35ED9274-5A8D-9D42-F863-CA76297F24EE}"/>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16" name="Google Shape;20;p2">
            <a:extLst>
              <a:ext uri="{FF2B5EF4-FFF2-40B4-BE49-F238E27FC236}">
                <a16:creationId xmlns:a16="http://schemas.microsoft.com/office/drawing/2014/main" id="{4B667E31-3917-D43C-123F-0089664A3F6C}"/>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8" name="Google Shape;15;p1">
            <a:extLst>
              <a:ext uri="{FF2B5EF4-FFF2-40B4-BE49-F238E27FC236}">
                <a16:creationId xmlns:a16="http://schemas.microsoft.com/office/drawing/2014/main" id="{613C949A-06CE-26EB-6171-1C5FF97FC9C9}"/>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3780174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userDrawn="1"/>
        </p:nvSpPr>
        <p:spPr>
          <a:xfrm>
            <a:off x="7859210" y="4352081"/>
            <a:ext cx="1203767" cy="486109"/>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userDrawn="1"/>
        </p:nvSpPr>
        <p:spPr>
          <a:xfrm>
            <a:off x="282290" y="4654044"/>
            <a:ext cx="486659" cy="273844"/>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pPr/>
              <a:t>‹#›</a:t>
            </a:fld>
            <a:endParaRPr lang="en-US" dirty="0"/>
          </a:p>
        </p:txBody>
      </p:sp>
      <p:sp>
        <p:nvSpPr>
          <p:cNvPr id="23" name="TextBox 22">
            <a:extLst>
              <a:ext uri="{FF2B5EF4-FFF2-40B4-BE49-F238E27FC236}">
                <a16:creationId xmlns:a16="http://schemas.microsoft.com/office/drawing/2014/main" id="{73465405-F2FF-1D53-4029-9C229D095E7D}"/>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282290" y="2581643"/>
            <a:ext cx="7022970"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6" name="Picture Placeholder 2">
            <a:extLst>
              <a:ext uri="{FF2B5EF4-FFF2-40B4-BE49-F238E27FC236}">
                <a16:creationId xmlns:a16="http://schemas.microsoft.com/office/drawing/2014/main" id="{B6037B79-E8D3-F665-0102-A9B2FE5D18EC}"/>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7" name="Picture Placeholder 2">
            <a:extLst>
              <a:ext uri="{FF2B5EF4-FFF2-40B4-BE49-F238E27FC236}">
                <a16:creationId xmlns:a16="http://schemas.microsoft.com/office/drawing/2014/main" id="{D2E09F79-D217-C8C8-D11C-95D8967BE85F}"/>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8" name="Picture Placeholder 2">
            <a:extLst>
              <a:ext uri="{FF2B5EF4-FFF2-40B4-BE49-F238E27FC236}">
                <a16:creationId xmlns:a16="http://schemas.microsoft.com/office/drawing/2014/main" id="{250E2506-C201-C648-06B3-469E76A5E6D8}"/>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B9D04199-EA76-187D-A520-F8FA72C70096}"/>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400823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userDrawn="1"/>
        </p:nvSpPr>
        <p:spPr>
          <a:xfrm>
            <a:off x="7859210" y="4352081"/>
            <a:ext cx="1203767" cy="486109"/>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userDrawn="1"/>
        </p:nvSpPr>
        <p:spPr>
          <a:xfrm>
            <a:off x="282290" y="4654044"/>
            <a:ext cx="486659" cy="273844"/>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pPr/>
              <a:t>‹#›</a:t>
            </a:fld>
            <a:endParaRPr lang="en-US" dirty="0"/>
          </a:p>
        </p:txBody>
      </p:sp>
      <p:sp>
        <p:nvSpPr>
          <p:cNvPr id="23" name="TextBox 22">
            <a:extLst>
              <a:ext uri="{FF2B5EF4-FFF2-40B4-BE49-F238E27FC236}">
                <a16:creationId xmlns:a16="http://schemas.microsoft.com/office/drawing/2014/main" id="{73465405-F2FF-1D53-4029-9C229D095E7D}"/>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282290" y="2581643"/>
            <a:ext cx="7022970"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2" name="Picture Placeholder 9" descr="A group of people wearing hard hats and jackets looking at a computer screen&#10;&#10;Description automatically generated">
            <a:extLst>
              <a:ext uri="{FF2B5EF4-FFF2-40B4-BE49-F238E27FC236}">
                <a16:creationId xmlns:a16="http://schemas.microsoft.com/office/drawing/2014/main" id="{7C7CFA57-BD03-329D-F72C-11F83A4647B3}"/>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3" name="Picture Placeholder 17" descr="A group of people in a meeting&#10;&#10;Description automatically generated">
            <a:extLst>
              <a:ext uri="{FF2B5EF4-FFF2-40B4-BE49-F238E27FC236}">
                <a16:creationId xmlns:a16="http://schemas.microsoft.com/office/drawing/2014/main" id="{9B60E722-A54A-526F-DE0E-585E8394C926}"/>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0" name="Picture Placeholder 11" descr="A doctor using a virtual reality device&#10;&#10;Description automatically generated">
            <a:extLst>
              <a:ext uri="{FF2B5EF4-FFF2-40B4-BE49-F238E27FC236}">
                <a16:creationId xmlns:a16="http://schemas.microsoft.com/office/drawing/2014/main" id="{90873BF7-7180-26FA-01D2-D82D0C895626}"/>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1" name="Picture Placeholder 15">
            <a:extLst>
              <a:ext uri="{FF2B5EF4-FFF2-40B4-BE49-F238E27FC236}">
                <a16:creationId xmlns:a16="http://schemas.microsoft.com/office/drawing/2014/main" id="{34FCCEE0-3221-05FD-103F-C9114648D3CD}"/>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2830800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B-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userDrawn="1"/>
        </p:nvSpPr>
        <p:spPr>
          <a:xfrm>
            <a:off x="7859210" y="4352081"/>
            <a:ext cx="1203767" cy="486109"/>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userDrawn="1"/>
        </p:nvSpPr>
        <p:spPr>
          <a:xfrm>
            <a:off x="282290" y="4654044"/>
            <a:ext cx="486659" cy="273844"/>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pPr/>
              <a:t>‹#›</a:t>
            </a:fld>
            <a:endParaRPr lang="en-US" dirty="0"/>
          </a:p>
        </p:txBody>
      </p:sp>
      <p:sp>
        <p:nvSpPr>
          <p:cNvPr id="23" name="TextBox 22">
            <a:extLst>
              <a:ext uri="{FF2B5EF4-FFF2-40B4-BE49-F238E27FC236}">
                <a16:creationId xmlns:a16="http://schemas.microsoft.com/office/drawing/2014/main" id="{73465405-F2FF-1D53-4029-9C229D095E7D}"/>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282290" y="2581643"/>
            <a:ext cx="7022970" cy="940768"/>
          </a:xfrm>
          <a:prstGeom prst="rect">
            <a:avLst/>
          </a:prstGeom>
        </p:spPr>
        <p:txBody>
          <a:bodyPr anchor="b">
            <a:normAutofit/>
          </a:bodyPr>
          <a:lstStyle>
            <a:lvl1pPr algn="l">
              <a:defRPr sz="33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282290" y="3557482"/>
            <a:ext cx="7022970" cy="874829"/>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6" name="Picture Placeholder 9" descr="A group of people around a table&#10;&#10;Description automatically generated">
            <a:extLst>
              <a:ext uri="{FF2B5EF4-FFF2-40B4-BE49-F238E27FC236}">
                <a16:creationId xmlns:a16="http://schemas.microsoft.com/office/drawing/2014/main" id="{CCAE2658-3DBC-9701-EFA5-30240748B7E7}"/>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7" name="Picture Placeholder 13" descr="A hand touching a sphere&#10;&#10;Description automatically generated">
            <a:extLst>
              <a:ext uri="{FF2B5EF4-FFF2-40B4-BE49-F238E27FC236}">
                <a16:creationId xmlns:a16="http://schemas.microsoft.com/office/drawing/2014/main" id="{30CA40CD-FB62-F3E1-2736-57D894A353D5}"/>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8" name="Picture Placeholder 11" descr="A person and person wearing safety vests and helmets looking at a computer&#10;&#10;Description automatically generated">
            <a:extLst>
              <a:ext uri="{FF2B5EF4-FFF2-40B4-BE49-F238E27FC236}">
                <a16:creationId xmlns:a16="http://schemas.microsoft.com/office/drawing/2014/main" id="{54B38CAE-9697-6791-9ED5-8B45DC93E47F}"/>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D940F620-91E7-EB4A-F6F3-73BF23B56EBB}"/>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3172089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Divider Slide 3C-No Photo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5B39D-2CD0-AFAA-685C-14F0A4D9FCCA}"/>
              </a:ext>
            </a:extLst>
          </p:cNvPr>
          <p:cNvSpPr/>
          <p:nvPr userDrawn="1"/>
        </p:nvSpPr>
        <p:spPr>
          <a:xfrm>
            <a:off x="0" y="0"/>
            <a:ext cx="1492624" cy="12399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a:extLst>
              <a:ext uri="{FF2B5EF4-FFF2-40B4-BE49-F238E27FC236}">
                <a16:creationId xmlns:a16="http://schemas.microsoft.com/office/drawing/2014/main" id="{AC0480E2-31EE-1122-7E8B-49B3D0756F70}"/>
              </a:ext>
            </a:extLst>
          </p:cNvPr>
          <p:cNvSpPr/>
          <p:nvPr userDrawn="1"/>
        </p:nvSpPr>
        <p:spPr>
          <a:xfrm>
            <a:off x="7859210" y="4352081"/>
            <a:ext cx="1203767" cy="486109"/>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601D5-8E1D-6435-062B-9C030ED929E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2" name="Title 1"/>
          <p:cNvSpPr>
            <a:spLocks noGrp="1"/>
          </p:cNvSpPr>
          <p:nvPr>
            <p:ph type="title" hasCustomPrompt="1"/>
          </p:nvPr>
        </p:nvSpPr>
        <p:spPr>
          <a:xfrm>
            <a:off x="282289" y="2002971"/>
            <a:ext cx="8553009" cy="1064971"/>
          </a:xfrm>
          <a:prstGeom prst="rect">
            <a:avLst/>
          </a:prstGeo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282290" y="3088182"/>
            <a:ext cx="8553008" cy="815369"/>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userDrawn="1"/>
        </p:nvPicPr>
        <p:blipFill rotWithShape="1">
          <a:blip r:embed="rId3">
            <a:alphaModFix/>
          </a:blip>
          <a:srcRect/>
          <a:stretch/>
        </p:blipFill>
        <p:spPr>
          <a:xfrm rot="10800000">
            <a:off x="-364210" y="4201541"/>
            <a:ext cx="9856922" cy="1321654"/>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userDrawn="1"/>
        </p:nvSpPr>
        <p:spPr>
          <a:xfrm>
            <a:off x="282290" y="4654044"/>
            <a:ext cx="486659" cy="273844"/>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mtClean="0"/>
              <a:pPr/>
              <a:t>‹#›</a:t>
            </a:fld>
            <a:endParaRPr lang="en-US" dirty="0"/>
          </a:p>
        </p:txBody>
      </p:sp>
      <p:sp>
        <p:nvSpPr>
          <p:cNvPr id="23" name="TextBox 22">
            <a:extLst>
              <a:ext uri="{FF2B5EF4-FFF2-40B4-BE49-F238E27FC236}">
                <a16:creationId xmlns:a16="http://schemas.microsoft.com/office/drawing/2014/main" id="{73465405-F2FF-1D53-4029-9C229D095E7D}"/>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42384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66A1"/>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8" name="Google Shape;10;p1" descr="A picture containing dark&#10;&#10;Description automatically generated">
            <a:extLst>
              <a:ext uri="{FF2B5EF4-FFF2-40B4-BE49-F238E27FC236}">
                <a16:creationId xmlns:a16="http://schemas.microsoft.com/office/drawing/2014/main" id="{6C22DB2D-3007-CA4F-F617-1A0992B00ADB}"/>
              </a:ext>
            </a:extLst>
          </p:cNvPr>
          <p:cNvPicPr preferRelativeResize="0"/>
          <p:nvPr userDrawn="1"/>
        </p:nvPicPr>
        <p:blipFill rotWithShape="1">
          <a:blip r:embed="rId25">
            <a:alphaModFix/>
          </a:blip>
          <a:srcRect/>
          <a:stretch/>
        </p:blipFill>
        <p:spPr>
          <a:xfrm rot="10800000">
            <a:off x="-364210" y="4201541"/>
            <a:ext cx="9856922" cy="1321654"/>
          </a:xfrm>
          <a:prstGeom prst="rect">
            <a:avLst/>
          </a:prstGeom>
          <a:noFill/>
          <a:ln>
            <a:noFill/>
          </a:ln>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683" r:id="rId3"/>
    <p:sldLayoutId id="2147483684" r:id="rId4"/>
    <p:sldLayoutId id="2147483685" r:id="rId5"/>
    <p:sldLayoutId id="2147483689" r:id="rId6"/>
    <p:sldLayoutId id="2147483686" r:id="rId7"/>
    <p:sldLayoutId id="2147483687" r:id="rId8"/>
    <p:sldLayoutId id="2147483663"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hyperlink" Target="https://www.theengineer.co.uk/content/news/steganography-algorithms-enable-perfectly-secure-informatio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icryl.com/media/1963-11-1963-6331ff" TargetMode="External"/><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0.xml"/><Relationship Id="rId4" Type="http://schemas.openxmlformats.org/officeDocument/2006/relationships/hyperlink" Target="https://picryl.com/media/1963-11-1963-6331f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 Id="rId5" Type="http://schemas.openxmlformats.org/officeDocument/2006/relationships/hyperlink" Target="https://wall.alphacoders.com/big.php?i=735066" TargetMode="External"/><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CC2-2275-53A0-4259-35AFC9D0DF83}"/>
              </a:ext>
            </a:extLst>
          </p:cNvPr>
          <p:cNvSpPr>
            <a:spLocks noGrp="1"/>
          </p:cNvSpPr>
          <p:nvPr>
            <p:ph type="ctrTitle"/>
          </p:nvPr>
        </p:nvSpPr>
        <p:spPr/>
        <p:txBody>
          <a:bodyPr>
            <a:normAutofit fontScale="90000"/>
          </a:bodyPr>
          <a:lstStyle/>
          <a:p>
            <a:r>
              <a:rPr lang="en-US" dirty="0"/>
              <a:t>Systems and Methods for Image Encryption Using Steganography and XOR Operations</a:t>
            </a:r>
          </a:p>
        </p:txBody>
      </p:sp>
      <p:sp>
        <p:nvSpPr>
          <p:cNvPr id="3" name="Subtitle 2">
            <a:extLst>
              <a:ext uri="{FF2B5EF4-FFF2-40B4-BE49-F238E27FC236}">
                <a16:creationId xmlns:a16="http://schemas.microsoft.com/office/drawing/2014/main" id="{21212C67-0844-D77C-13E9-5DE28FC60885}"/>
              </a:ext>
            </a:extLst>
          </p:cNvPr>
          <p:cNvSpPr>
            <a:spLocks noGrp="1"/>
          </p:cNvSpPr>
          <p:nvPr>
            <p:ph type="subTitle" idx="1"/>
          </p:nvPr>
        </p:nvSpPr>
        <p:spPr>
          <a:xfrm>
            <a:off x="282290" y="3650813"/>
            <a:ext cx="7022970" cy="874829"/>
          </a:xfrm>
        </p:spPr>
        <p:txBody>
          <a:bodyPr>
            <a:normAutofit fontScale="77500" lnSpcReduction="20000"/>
          </a:bodyPr>
          <a:lstStyle/>
          <a:p>
            <a:r>
              <a:rPr lang="en-US" dirty="0"/>
              <a:t>Soham Sachin Nimale (Corresponding &amp; Presenting Author)</a:t>
            </a:r>
          </a:p>
          <a:p>
            <a:r>
              <a:rPr lang="en-US" dirty="0"/>
              <a:t>DEPARTMENT OF ENGINEERING SCIENCES AND HUMANITIES (DESH)</a:t>
            </a:r>
          </a:p>
          <a:p>
            <a:r>
              <a:rPr lang="en-US" dirty="0"/>
              <a:t>VISHWAKARMA INSTITUTE OF TECHNOLOGY, PUNE</a:t>
            </a:r>
          </a:p>
        </p:txBody>
      </p:sp>
      <p:sp>
        <p:nvSpPr>
          <p:cNvPr id="4" name="Slide Number Placeholder 3">
            <a:extLst>
              <a:ext uri="{FF2B5EF4-FFF2-40B4-BE49-F238E27FC236}">
                <a16:creationId xmlns:a16="http://schemas.microsoft.com/office/drawing/2014/main" id="{EC583C78-D7AB-C2F4-2EB6-4DD2934C8C31}"/>
              </a:ext>
            </a:extLst>
          </p:cNvPr>
          <p:cNvSpPr>
            <a:spLocks noGrp="1"/>
          </p:cNvSpPr>
          <p:nvPr>
            <p:ph type="sldNum" sz="quarter" idx="18"/>
          </p:nvPr>
        </p:nvSpPr>
        <p:spPr/>
        <p:txBody>
          <a:bodyPr/>
          <a:lstStyle/>
          <a:p>
            <a:fld id="{3DD97BEB-BAEF-0344-9D5C-EC73E478698A}" type="slidenum">
              <a:rPr lang="en-US" smtClean="0"/>
              <a:pPr/>
              <a:t>1</a:t>
            </a:fld>
            <a:endParaRPr lang="en-US"/>
          </a:p>
        </p:txBody>
      </p:sp>
      <p:pic>
        <p:nvPicPr>
          <p:cNvPr id="5" name="Picture 4">
            <a:extLst>
              <a:ext uri="{FF2B5EF4-FFF2-40B4-BE49-F238E27FC236}">
                <a16:creationId xmlns:a16="http://schemas.microsoft.com/office/drawing/2014/main" id="{0ECADE68-96BF-4767-4772-264C15DA0AEB}"/>
              </a:ext>
            </a:extLst>
          </p:cNvPr>
          <p:cNvPicPr>
            <a:picLocks noChangeAspect="1"/>
          </p:cNvPicPr>
          <p:nvPr/>
        </p:nvPicPr>
        <p:blipFill>
          <a:blip r:embed="rId2"/>
          <a:stretch>
            <a:fillRect/>
          </a:stretch>
        </p:blipFill>
        <p:spPr>
          <a:xfrm>
            <a:off x="3352800" y="-468436"/>
            <a:ext cx="1721223" cy="1721223"/>
          </a:xfrm>
          <a:prstGeom prst="rect">
            <a:avLst/>
          </a:prstGeom>
        </p:spPr>
      </p:pic>
      <p:sp>
        <p:nvSpPr>
          <p:cNvPr id="6" name="TextBox 5">
            <a:extLst>
              <a:ext uri="{FF2B5EF4-FFF2-40B4-BE49-F238E27FC236}">
                <a16:creationId xmlns:a16="http://schemas.microsoft.com/office/drawing/2014/main" id="{88BDDF63-1A9A-3B77-4BFC-728964D844A0}"/>
              </a:ext>
            </a:extLst>
          </p:cNvPr>
          <p:cNvSpPr txBox="1"/>
          <p:nvPr/>
        </p:nvSpPr>
        <p:spPr>
          <a:xfrm>
            <a:off x="4912659" y="1568824"/>
            <a:ext cx="0" cy="0"/>
          </a:xfrm>
          <a:prstGeom prst="rect">
            <a:avLst/>
          </a:prstGeom>
        </p:spPr>
        <p:txBody>
          <a:bodyPr wrap="none" rtlCol="0">
            <a:normAutofit fontScale="25000" lnSpcReduction="20000"/>
          </a:bodyPr>
          <a:lstStyle/>
          <a:p>
            <a:pPr algn="l"/>
            <a:endParaRPr lang="en-US" dirty="0"/>
          </a:p>
        </p:txBody>
      </p:sp>
      <p:pic>
        <p:nvPicPr>
          <p:cNvPr id="1026" name="Picture 2" descr="Vit Logo - Vishwakarma Institute Of Technology Logo - Free Transparent PNG  Clipart Images Download">
            <a:extLst>
              <a:ext uri="{FF2B5EF4-FFF2-40B4-BE49-F238E27FC236}">
                <a16:creationId xmlns:a16="http://schemas.microsoft.com/office/drawing/2014/main" id="{BD6C9B83-8064-876B-806A-C7FD3265B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996" y="3650813"/>
            <a:ext cx="542570" cy="74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35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FA56FE-D26A-5075-8CD7-48A808618F7A}"/>
              </a:ext>
            </a:extLst>
          </p:cNvPr>
          <p:cNvSpPr>
            <a:spLocks noGrp="1"/>
          </p:cNvSpPr>
          <p:nvPr>
            <p:ph type="sldNum" sz="quarter" idx="14"/>
          </p:nvPr>
        </p:nvSpPr>
        <p:spPr/>
        <p:txBody>
          <a:bodyPr/>
          <a:lstStyle/>
          <a:p>
            <a:fld id="{3DD97BEB-BAEF-0344-9D5C-EC73E478698A}" type="slidenum">
              <a:rPr lang="en-US" smtClean="0"/>
              <a:pPr/>
              <a:t>10</a:t>
            </a:fld>
            <a:endParaRPr lang="en-US"/>
          </a:p>
        </p:txBody>
      </p:sp>
      <p:sp>
        <p:nvSpPr>
          <p:cNvPr id="4" name="Title 3">
            <a:extLst>
              <a:ext uri="{FF2B5EF4-FFF2-40B4-BE49-F238E27FC236}">
                <a16:creationId xmlns:a16="http://schemas.microsoft.com/office/drawing/2014/main" id="{5B54F4B2-A5BE-D9ED-35D0-73EE542C57BA}"/>
              </a:ext>
            </a:extLst>
          </p:cNvPr>
          <p:cNvSpPr>
            <a:spLocks noGrp="1"/>
          </p:cNvSpPr>
          <p:nvPr>
            <p:ph type="title"/>
          </p:nvPr>
        </p:nvSpPr>
        <p:spPr/>
        <p:txBody>
          <a:bodyPr/>
          <a:lstStyle/>
          <a:p>
            <a:r>
              <a:rPr lang="en-IN" dirty="0"/>
              <a:t>Stepwise Example</a:t>
            </a:r>
          </a:p>
        </p:txBody>
      </p:sp>
      <p:sp>
        <p:nvSpPr>
          <p:cNvPr id="5" name="Text Placeholder 4">
            <a:extLst>
              <a:ext uri="{FF2B5EF4-FFF2-40B4-BE49-F238E27FC236}">
                <a16:creationId xmlns:a16="http://schemas.microsoft.com/office/drawing/2014/main" id="{7E8E65F7-8721-8E9E-9FF7-6070415660F7}"/>
              </a:ext>
            </a:extLst>
          </p:cNvPr>
          <p:cNvSpPr>
            <a:spLocks noGrp="1"/>
          </p:cNvSpPr>
          <p:nvPr>
            <p:ph type="body" sz="quarter" idx="15"/>
          </p:nvPr>
        </p:nvSpPr>
        <p:spPr/>
        <p:txBody>
          <a:bodyPr/>
          <a:lstStyle/>
          <a:p>
            <a:r>
              <a:rPr lang="en-IN" dirty="0"/>
              <a:t>RSA Encryption</a:t>
            </a:r>
          </a:p>
        </p:txBody>
      </p:sp>
      <p:pic>
        <p:nvPicPr>
          <p:cNvPr id="7" name="Picture 6">
            <a:extLst>
              <a:ext uri="{FF2B5EF4-FFF2-40B4-BE49-F238E27FC236}">
                <a16:creationId xmlns:a16="http://schemas.microsoft.com/office/drawing/2014/main" id="{0AB5DABF-4AEC-4E1E-C6E9-B7A6A7A1061D}"/>
              </a:ext>
            </a:extLst>
          </p:cNvPr>
          <p:cNvPicPr>
            <a:picLocks noChangeAspect="1"/>
          </p:cNvPicPr>
          <p:nvPr/>
        </p:nvPicPr>
        <p:blipFill>
          <a:blip r:embed="rId2"/>
          <a:stretch>
            <a:fillRect/>
          </a:stretch>
        </p:blipFill>
        <p:spPr>
          <a:xfrm>
            <a:off x="1785548" y="1418889"/>
            <a:ext cx="5572903" cy="2600688"/>
          </a:xfrm>
          <a:prstGeom prst="rect">
            <a:avLst/>
          </a:prstGeom>
        </p:spPr>
      </p:pic>
    </p:spTree>
    <p:extLst>
      <p:ext uri="{BB962C8B-B14F-4D97-AF65-F5344CB8AC3E}">
        <p14:creationId xmlns:p14="http://schemas.microsoft.com/office/powerpoint/2010/main" val="49563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383AA1-33CE-3ACB-BFC5-366E0ABFC8C0}"/>
              </a:ext>
            </a:extLst>
          </p:cNvPr>
          <p:cNvSpPr>
            <a:spLocks noGrp="1"/>
          </p:cNvSpPr>
          <p:nvPr>
            <p:ph type="sldNum" sz="quarter" idx="14"/>
          </p:nvPr>
        </p:nvSpPr>
        <p:spPr/>
        <p:txBody>
          <a:bodyPr/>
          <a:lstStyle/>
          <a:p>
            <a:fld id="{3DD97BEB-BAEF-0344-9D5C-EC73E478698A}" type="slidenum">
              <a:rPr lang="en-US" smtClean="0"/>
              <a:pPr/>
              <a:t>11</a:t>
            </a:fld>
            <a:endParaRPr lang="en-US"/>
          </a:p>
        </p:txBody>
      </p:sp>
      <p:sp>
        <p:nvSpPr>
          <p:cNvPr id="4" name="Title 3">
            <a:extLst>
              <a:ext uri="{FF2B5EF4-FFF2-40B4-BE49-F238E27FC236}">
                <a16:creationId xmlns:a16="http://schemas.microsoft.com/office/drawing/2014/main" id="{6DED98AB-A362-7D46-2E9C-C37FEFC1A41D}"/>
              </a:ext>
            </a:extLst>
          </p:cNvPr>
          <p:cNvSpPr>
            <a:spLocks noGrp="1"/>
          </p:cNvSpPr>
          <p:nvPr>
            <p:ph type="title"/>
          </p:nvPr>
        </p:nvSpPr>
        <p:spPr/>
        <p:txBody>
          <a:bodyPr/>
          <a:lstStyle/>
          <a:p>
            <a:r>
              <a:rPr lang="en-IN" dirty="0"/>
              <a:t>Results and Discussion</a:t>
            </a:r>
          </a:p>
        </p:txBody>
      </p:sp>
      <p:pic>
        <p:nvPicPr>
          <p:cNvPr id="2052" name="Picture 3">
            <a:extLst>
              <a:ext uri="{FF2B5EF4-FFF2-40B4-BE49-F238E27FC236}">
                <a16:creationId xmlns:a16="http://schemas.microsoft.com/office/drawing/2014/main" id="{663288EF-C090-A454-D9AD-84F12DCBB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94" y="991557"/>
            <a:ext cx="3818471" cy="24249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6">
            <a:extLst>
              <a:ext uri="{FF2B5EF4-FFF2-40B4-BE49-F238E27FC236}">
                <a16:creationId xmlns:a16="http://schemas.microsoft.com/office/drawing/2014/main" id="{785670FF-6206-D213-7D58-525992C9F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75266"/>
            <a:ext cx="3818471" cy="24354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B112F1-93F6-3923-5822-0AA5091E1760}"/>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E26523BB-0FA4-F951-BD0D-AF546A49B555}"/>
              </a:ext>
            </a:extLst>
          </p:cNvPr>
          <p:cNvSpPr>
            <a:spLocks noChangeArrowheads="1"/>
          </p:cNvSpPr>
          <p:nvPr/>
        </p:nvSpPr>
        <p:spPr bwMode="auto">
          <a:xfrm>
            <a:off x="659766" y="3578151"/>
            <a:ext cx="341816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8138" algn="l"/>
              </a:tabLst>
              <a:defRPr>
                <a:solidFill>
                  <a:schemeClr val="tx1"/>
                </a:solidFill>
                <a:latin typeface="Arial" panose="020B0604020202020204" pitchFamily="34" charset="0"/>
              </a:defRPr>
            </a:lvl1pPr>
            <a:lvl2pPr eaLnBrk="0" fontAlgn="base" hangingPunct="0">
              <a:spcBef>
                <a:spcPct val="0"/>
              </a:spcBef>
              <a:spcAft>
                <a:spcPct val="0"/>
              </a:spcAft>
              <a:tabLst>
                <a:tab pos="338138" algn="l"/>
              </a:tabLst>
              <a:defRPr>
                <a:solidFill>
                  <a:schemeClr val="tx1"/>
                </a:solidFill>
                <a:latin typeface="Arial" panose="020B0604020202020204" pitchFamily="34" charset="0"/>
              </a:defRPr>
            </a:lvl2pPr>
            <a:lvl3pPr eaLnBrk="0" fontAlgn="base" hangingPunct="0">
              <a:spcBef>
                <a:spcPct val="0"/>
              </a:spcBef>
              <a:spcAft>
                <a:spcPct val="0"/>
              </a:spcAft>
              <a:tabLst>
                <a:tab pos="338138" algn="l"/>
              </a:tabLst>
              <a:defRPr>
                <a:solidFill>
                  <a:schemeClr val="tx1"/>
                </a:solidFill>
                <a:latin typeface="Arial" panose="020B0604020202020204" pitchFamily="34" charset="0"/>
              </a:defRPr>
            </a:lvl3pPr>
            <a:lvl4pPr eaLnBrk="0" fontAlgn="base" hangingPunct="0">
              <a:spcBef>
                <a:spcPct val="0"/>
              </a:spcBef>
              <a:spcAft>
                <a:spcPct val="0"/>
              </a:spcAft>
              <a:tabLst>
                <a:tab pos="338138" algn="l"/>
              </a:tabLst>
              <a:defRPr>
                <a:solidFill>
                  <a:schemeClr val="tx1"/>
                </a:solidFill>
                <a:latin typeface="Arial" panose="020B0604020202020204" pitchFamily="34" charset="0"/>
              </a:defRPr>
            </a:lvl4pPr>
            <a:lvl5pPr eaLnBrk="0" fontAlgn="base" hangingPunct="0">
              <a:spcBef>
                <a:spcPct val="0"/>
              </a:spcBef>
              <a:spcAft>
                <a:spcPct val="0"/>
              </a:spcAft>
              <a:tabLst>
                <a:tab pos="338138" algn="l"/>
              </a:tabLst>
              <a:defRPr>
                <a:solidFill>
                  <a:schemeClr val="tx1"/>
                </a:solidFill>
                <a:latin typeface="Arial" panose="020B0604020202020204" pitchFamily="34" charset="0"/>
              </a:defRPr>
            </a:lvl5pPr>
            <a:lvl6pPr eaLnBrk="0" fontAlgn="base" hangingPunct="0">
              <a:spcBef>
                <a:spcPct val="0"/>
              </a:spcBef>
              <a:spcAft>
                <a:spcPct val="0"/>
              </a:spcAft>
              <a:tabLst>
                <a:tab pos="338138" algn="l"/>
              </a:tabLst>
              <a:defRPr>
                <a:solidFill>
                  <a:schemeClr val="tx1"/>
                </a:solidFill>
                <a:latin typeface="Arial" panose="020B0604020202020204" pitchFamily="34" charset="0"/>
              </a:defRPr>
            </a:lvl6pPr>
            <a:lvl7pPr eaLnBrk="0" fontAlgn="base" hangingPunct="0">
              <a:spcBef>
                <a:spcPct val="0"/>
              </a:spcBef>
              <a:spcAft>
                <a:spcPct val="0"/>
              </a:spcAft>
              <a:tabLst>
                <a:tab pos="338138" algn="l"/>
              </a:tabLst>
              <a:defRPr>
                <a:solidFill>
                  <a:schemeClr val="tx1"/>
                </a:solidFill>
                <a:latin typeface="Arial" panose="020B0604020202020204" pitchFamily="34" charset="0"/>
              </a:defRPr>
            </a:lvl7pPr>
            <a:lvl8pPr eaLnBrk="0" fontAlgn="base" hangingPunct="0">
              <a:spcBef>
                <a:spcPct val="0"/>
              </a:spcBef>
              <a:spcAft>
                <a:spcPct val="0"/>
              </a:spcAft>
              <a:tabLst>
                <a:tab pos="338138" algn="l"/>
              </a:tabLst>
              <a:defRPr>
                <a:solidFill>
                  <a:schemeClr val="tx1"/>
                </a:solidFill>
                <a:latin typeface="Arial" panose="020B0604020202020204" pitchFamily="34" charset="0"/>
              </a:defRPr>
            </a:lvl8pPr>
            <a:lvl9pPr eaLnBrk="0" fontAlgn="base" hangingPunct="0">
              <a:spcBef>
                <a:spcPct val="0"/>
              </a:spcBef>
              <a:spcAft>
                <a:spcPct val="0"/>
              </a:spcAft>
              <a:tabLst>
                <a:tab pos="3381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tab pos="338138" algn="l"/>
              </a:tabLst>
            </a:pPr>
            <a:r>
              <a:rPr kumimoji="0" lang="en-US" altLang="en-US"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a:t>
            </a:r>
            <a:r>
              <a:rPr kumimoji="0" lang="en-US" altLang="en-US" sz="800" b="0" i="0" u="none" strike="noStrike" cap="none" normalizeH="0" baseline="0" dirty="0" bmk="">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teganography analysis output using simple LSB-based steganography. The black pixels at the top of the figure represent the detected bit sequence of the input image. The grey pixels represent the unused pixels of the Top Layer Image.</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3381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08DD6506-0767-CFE0-B3EA-3494EBDC28DB}"/>
              </a:ext>
            </a:extLst>
          </p:cNvPr>
          <p:cNvSpPr>
            <a:spLocks noChangeArrowheads="1"/>
          </p:cNvSpPr>
          <p:nvPr/>
        </p:nvSpPr>
        <p:spPr bwMode="auto">
          <a:xfrm>
            <a:off x="4611645" y="3573045"/>
            <a:ext cx="394455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8138" algn="l"/>
              </a:tabLst>
              <a:defRPr>
                <a:solidFill>
                  <a:schemeClr val="tx1"/>
                </a:solidFill>
                <a:latin typeface="Arial" panose="020B0604020202020204" pitchFamily="34" charset="0"/>
              </a:defRPr>
            </a:lvl1pPr>
            <a:lvl2pPr eaLnBrk="0" fontAlgn="base" hangingPunct="0">
              <a:spcBef>
                <a:spcPct val="0"/>
              </a:spcBef>
              <a:spcAft>
                <a:spcPct val="0"/>
              </a:spcAft>
              <a:tabLst>
                <a:tab pos="338138" algn="l"/>
              </a:tabLst>
              <a:defRPr>
                <a:solidFill>
                  <a:schemeClr val="tx1"/>
                </a:solidFill>
                <a:latin typeface="Arial" panose="020B0604020202020204" pitchFamily="34" charset="0"/>
              </a:defRPr>
            </a:lvl2pPr>
            <a:lvl3pPr eaLnBrk="0" fontAlgn="base" hangingPunct="0">
              <a:spcBef>
                <a:spcPct val="0"/>
              </a:spcBef>
              <a:spcAft>
                <a:spcPct val="0"/>
              </a:spcAft>
              <a:tabLst>
                <a:tab pos="338138" algn="l"/>
              </a:tabLst>
              <a:defRPr>
                <a:solidFill>
                  <a:schemeClr val="tx1"/>
                </a:solidFill>
                <a:latin typeface="Arial" panose="020B0604020202020204" pitchFamily="34" charset="0"/>
              </a:defRPr>
            </a:lvl3pPr>
            <a:lvl4pPr eaLnBrk="0" fontAlgn="base" hangingPunct="0">
              <a:spcBef>
                <a:spcPct val="0"/>
              </a:spcBef>
              <a:spcAft>
                <a:spcPct val="0"/>
              </a:spcAft>
              <a:tabLst>
                <a:tab pos="338138" algn="l"/>
              </a:tabLst>
              <a:defRPr>
                <a:solidFill>
                  <a:schemeClr val="tx1"/>
                </a:solidFill>
                <a:latin typeface="Arial" panose="020B0604020202020204" pitchFamily="34" charset="0"/>
              </a:defRPr>
            </a:lvl4pPr>
            <a:lvl5pPr eaLnBrk="0" fontAlgn="base" hangingPunct="0">
              <a:spcBef>
                <a:spcPct val="0"/>
              </a:spcBef>
              <a:spcAft>
                <a:spcPct val="0"/>
              </a:spcAft>
              <a:tabLst>
                <a:tab pos="338138" algn="l"/>
              </a:tabLst>
              <a:defRPr>
                <a:solidFill>
                  <a:schemeClr val="tx1"/>
                </a:solidFill>
                <a:latin typeface="Arial" panose="020B0604020202020204" pitchFamily="34" charset="0"/>
              </a:defRPr>
            </a:lvl5pPr>
            <a:lvl6pPr eaLnBrk="0" fontAlgn="base" hangingPunct="0">
              <a:spcBef>
                <a:spcPct val="0"/>
              </a:spcBef>
              <a:spcAft>
                <a:spcPct val="0"/>
              </a:spcAft>
              <a:tabLst>
                <a:tab pos="338138" algn="l"/>
              </a:tabLst>
              <a:defRPr>
                <a:solidFill>
                  <a:schemeClr val="tx1"/>
                </a:solidFill>
                <a:latin typeface="Arial" panose="020B0604020202020204" pitchFamily="34" charset="0"/>
              </a:defRPr>
            </a:lvl6pPr>
            <a:lvl7pPr eaLnBrk="0" fontAlgn="base" hangingPunct="0">
              <a:spcBef>
                <a:spcPct val="0"/>
              </a:spcBef>
              <a:spcAft>
                <a:spcPct val="0"/>
              </a:spcAft>
              <a:tabLst>
                <a:tab pos="338138" algn="l"/>
              </a:tabLst>
              <a:defRPr>
                <a:solidFill>
                  <a:schemeClr val="tx1"/>
                </a:solidFill>
                <a:latin typeface="Arial" panose="020B0604020202020204" pitchFamily="34" charset="0"/>
              </a:defRPr>
            </a:lvl7pPr>
            <a:lvl8pPr eaLnBrk="0" fontAlgn="base" hangingPunct="0">
              <a:spcBef>
                <a:spcPct val="0"/>
              </a:spcBef>
              <a:spcAft>
                <a:spcPct val="0"/>
              </a:spcAft>
              <a:tabLst>
                <a:tab pos="338138" algn="l"/>
              </a:tabLst>
              <a:defRPr>
                <a:solidFill>
                  <a:schemeClr val="tx1"/>
                </a:solidFill>
                <a:latin typeface="Arial" panose="020B0604020202020204" pitchFamily="34" charset="0"/>
              </a:defRPr>
            </a:lvl8pPr>
            <a:lvl9pPr eaLnBrk="0" fontAlgn="base" hangingPunct="0">
              <a:spcBef>
                <a:spcPct val="0"/>
              </a:spcBef>
              <a:spcAft>
                <a:spcPct val="0"/>
              </a:spcAft>
              <a:tabLst>
                <a:tab pos="3381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tab pos="338138" algn="l"/>
              </a:tabLst>
            </a:pPr>
            <a:r>
              <a:rPr kumimoji="0" lang="en-US" altLang="en-US"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Steganography analysis output for random constant distance between bit-sequence of the input image while injecting into the Top Layer. The black pixels at the top of the figure represent the detected bit sequence of the input image. The small layer of white pixels at the bottom of the analysis image represents the unused pixels of the Top Layer Image.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381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6529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069971-5CB9-BD09-2AFD-CE73140E7832}"/>
              </a:ext>
            </a:extLst>
          </p:cNvPr>
          <p:cNvSpPr>
            <a:spLocks noGrp="1"/>
          </p:cNvSpPr>
          <p:nvPr>
            <p:ph type="sldNum" sz="quarter" idx="14"/>
          </p:nvPr>
        </p:nvSpPr>
        <p:spPr>
          <a:xfrm>
            <a:off x="282290" y="4696709"/>
            <a:ext cx="486659" cy="273844"/>
          </a:xfrm>
        </p:spPr>
        <p:txBody>
          <a:bodyPr/>
          <a:lstStyle/>
          <a:p>
            <a:fld id="{3DD97BEB-BAEF-0344-9D5C-EC73E478698A}" type="slidenum">
              <a:rPr lang="en-US" smtClean="0"/>
              <a:pPr/>
              <a:t>12</a:t>
            </a:fld>
            <a:endParaRPr lang="en-US" dirty="0"/>
          </a:p>
        </p:txBody>
      </p:sp>
      <p:sp>
        <p:nvSpPr>
          <p:cNvPr id="4" name="Title 3">
            <a:extLst>
              <a:ext uri="{FF2B5EF4-FFF2-40B4-BE49-F238E27FC236}">
                <a16:creationId xmlns:a16="http://schemas.microsoft.com/office/drawing/2014/main" id="{1F431EFE-9F06-71AB-F0E1-690ECCC5086D}"/>
              </a:ext>
            </a:extLst>
          </p:cNvPr>
          <p:cNvSpPr>
            <a:spLocks noGrp="1"/>
          </p:cNvSpPr>
          <p:nvPr>
            <p:ph type="title"/>
          </p:nvPr>
        </p:nvSpPr>
        <p:spPr/>
        <p:txBody>
          <a:bodyPr/>
          <a:lstStyle/>
          <a:p>
            <a:r>
              <a:rPr lang="en-IN" dirty="0"/>
              <a:t>Contd.</a:t>
            </a:r>
          </a:p>
        </p:txBody>
      </p:sp>
      <p:pic>
        <p:nvPicPr>
          <p:cNvPr id="6" name="Picture 8">
            <a:extLst>
              <a:ext uri="{FF2B5EF4-FFF2-40B4-BE49-F238E27FC236}">
                <a16:creationId xmlns:a16="http://schemas.microsoft.com/office/drawing/2014/main" id="{B97EA1C2-4079-10CF-AAC5-14E89A390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878" y="942008"/>
            <a:ext cx="3780891" cy="2401095"/>
          </a:xfrm>
          <a:prstGeom prst="rect">
            <a:avLst/>
          </a:prstGeom>
          <a:ln w="38100" cap="sq">
            <a:solidFill>
              <a:srgbClr val="000000"/>
            </a:solidFill>
            <a:prstDash val="solid"/>
            <a:miter lim="800000"/>
          </a:ln>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CEC30D3-9C64-BA0F-6C2E-D87D7643429D}"/>
              </a:ext>
            </a:extLst>
          </p:cNvPr>
          <p:cNvSpPr>
            <a:spLocks noChangeArrowheads="1"/>
          </p:cNvSpPr>
          <p:nvPr/>
        </p:nvSpPr>
        <p:spPr bwMode="auto">
          <a:xfrm>
            <a:off x="5108339" y="3495787"/>
            <a:ext cx="35599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8138" algn="l"/>
              </a:tabLst>
              <a:defRPr>
                <a:solidFill>
                  <a:schemeClr val="tx1"/>
                </a:solidFill>
                <a:latin typeface="Arial" panose="020B0604020202020204" pitchFamily="34" charset="0"/>
              </a:defRPr>
            </a:lvl1pPr>
            <a:lvl2pPr eaLnBrk="0" fontAlgn="base" hangingPunct="0">
              <a:spcBef>
                <a:spcPct val="0"/>
              </a:spcBef>
              <a:spcAft>
                <a:spcPct val="0"/>
              </a:spcAft>
              <a:tabLst>
                <a:tab pos="338138" algn="l"/>
              </a:tabLst>
              <a:defRPr>
                <a:solidFill>
                  <a:schemeClr val="tx1"/>
                </a:solidFill>
                <a:latin typeface="Arial" panose="020B0604020202020204" pitchFamily="34" charset="0"/>
              </a:defRPr>
            </a:lvl2pPr>
            <a:lvl3pPr eaLnBrk="0" fontAlgn="base" hangingPunct="0">
              <a:spcBef>
                <a:spcPct val="0"/>
              </a:spcBef>
              <a:spcAft>
                <a:spcPct val="0"/>
              </a:spcAft>
              <a:tabLst>
                <a:tab pos="338138" algn="l"/>
              </a:tabLst>
              <a:defRPr>
                <a:solidFill>
                  <a:schemeClr val="tx1"/>
                </a:solidFill>
                <a:latin typeface="Arial" panose="020B0604020202020204" pitchFamily="34" charset="0"/>
              </a:defRPr>
            </a:lvl3pPr>
            <a:lvl4pPr eaLnBrk="0" fontAlgn="base" hangingPunct="0">
              <a:spcBef>
                <a:spcPct val="0"/>
              </a:spcBef>
              <a:spcAft>
                <a:spcPct val="0"/>
              </a:spcAft>
              <a:tabLst>
                <a:tab pos="338138" algn="l"/>
              </a:tabLst>
              <a:defRPr>
                <a:solidFill>
                  <a:schemeClr val="tx1"/>
                </a:solidFill>
                <a:latin typeface="Arial" panose="020B0604020202020204" pitchFamily="34" charset="0"/>
              </a:defRPr>
            </a:lvl4pPr>
            <a:lvl5pPr eaLnBrk="0" fontAlgn="base" hangingPunct="0">
              <a:spcBef>
                <a:spcPct val="0"/>
              </a:spcBef>
              <a:spcAft>
                <a:spcPct val="0"/>
              </a:spcAft>
              <a:tabLst>
                <a:tab pos="338138" algn="l"/>
              </a:tabLst>
              <a:defRPr>
                <a:solidFill>
                  <a:schemeClr val="tx1"/>
                </a:solidFill>
                <a:latin typeface="Arial" panose="020B0604020202020204" pitchFamily="34" charset="0"/>
              </a:defRPr>
            </a:lvl5pPr>
            <a:lvl6pPr eaLnBrk="0" fontAlgn="base" hangingPunct="0">
              <a:spcBef>
                <a:spcPct val="0"/>
              </a:spcBef>
              <a:spcAft>
                <a:spcPct val="0"/>
              </a:spcAft>
              <a:tabLst>
                <a:tab pos="338138" algn="l"/>
              </a:tabLst>
              <a:defRPr>
                <a:solidFill>
                  <a:schemeClr val="tx1"/>
                </a:solidFill>
                <a:latin typeface="Arial" panose="020B0604020202020204" pitchFamily="34" charset="0"/>
              </a:defRPr>
            </a:lvl6pPr>
            <a:lvl7pPr eaLnBrk="0" fontAlgn="base" hangingPunct="0">
              <a:spcBef>
                <a:spcPct val="0"/>
              </a:spcBef>
              <a:spcAft>
                <a:spcPct val="0"/>
              </a:spcAft>
              <a:tabLst>
                <a:tab pos="338138" algn="l"/>
              </a:tabLst>
              <a:defRPr>
                <a:solidFill>
                  <a:schemeClr val="tx1"/>
                </a:solidFill>
                <a:latin typeface="Arial" panose="020B0604020202020204" pitchFamily="34" charset="0"/>
              </a:defRPr>
            </a:lvl7pPr>
            <a:lvl8pPr eaLnBrk="0" fontAlgn="base" hangingPunct="0">
              <a:spcBef>
                <a:spcPct val="0"/>
              </a:spcBef>
              <a:spcAft>
                <a:spcPct val="0"/>
              </a:spcAft>
              <a:tabLst>
                <a:tab pos="338138" algn="l"/>
              </a:tabLst>
              <a:defRPr>
                <a:solidFill>
                  <a:schemeClr val="tx1"/>
                </a:solidFill>
                <a:latin typeface="Arial" panose="020B0604020202020204" pitchFamily="34" charset="0"/>
              </a:defRPr>
            </a:lvl8pPr>
            <a:lvl9pPr eaLnBrk="0" fontAlgn="base" hangingPunct="0">
              <a:spcBef>
                <a:spcPct val="0"/>
              </a:spcBef>
              <a:spcAft>
                <a:spcPct val="0"/>
              </a:spcAft>
              <a:tabLst>
                <a:tab pos="3381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tab pos="338138" algn="l"/>
              </a:tabLst>
            </a:pPr>
            <a:r>
              <a:rPr kumimoji="0" lang="en-US" altLang="en-US"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Steganography analysis output for the perfect maximum distance method implemented along with garbage bit injection. The black pixels in the figure represent the detected bit sequence of the input image. The white pixels represent the unused pixels of the Top Layer image.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6580B02-1CB4-7665-1B7A-C656BB2B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49" y="927768"/>
            <a:ext cx="3780891" cy="2415335"/>
          </a:xfrm>
          <a:prstGeom prst="rect">
            <a:avLst/>
          </a:prstGeom>
          <a:ln w="38100" cap="sq">
            <a:solidFill>
              <a:schemeClr val="tx1"/>
            </a:solidFill>
            <a:prstDash val="solid"/>
            <a:miter lim="800000"/>
          </a:ln>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C5C4A39-A7EC-985E-D3DA-454BBA09D6C2}"/>
              </a:ext>
            </a:extLst>
          </p:cNvPr>
          <p:cNvSpPr>
            <a:spLocks noChangeArrowheads="1"/>
          </p:cNvSpPr>
          <p:nvPr/>
        </p:nvSpPr>
        <p:spPr bwMode="auto">
          <a:xfrm>
            <a:off x="584594" y="3513141"/>
            <a:ext cx="390379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8138" algn="l"/>
              </a:tabLst>
              <a:defRPr>
                <a:solidFill>
                  <a:schemeClr val="tx1"/>
                </a:solidFill>
                <a:latin typeface="Arial" panose="020B0604020202020204" pitchFamily="34" charset="0"/>
              </a:defRPr>
            </a:lvl1pPr>
            <a:lvl2pPr eaLnBrk="0" fontAlgn="base" hangingPunct="0">
              <a:spcBef>
                <a:spcPct val="0"/>
              </a:spcBef>
              <a:spcAft>
                <a:spcPct val="0"/>
              </a:spcAft>
              <a:tabLst>
                <a:tab pos="338138" algn="l"/>
              </a:tabLst>
              <a:defRPr>
                <a:solidFill>
                  <a:schemeClr val="tx1"/>
                </a:solidFill>
                <a:latin typeface="Arial" panose="020B0604020202020204" pitchFamily="34" charset="0"/>
              </a:defRPr>
            </a:lvl2pPr>
            <a:lvl3pPr eaLnBrk="0" fontAlgn="base" hangingPunct="0">
              <a:spcBef>
                <a:spcPct val="0"/>
              </a:spcBef>
              <a:spcAft>
                <a:spcPct val="0"/>
              </a:spcAft>
              <a:tabLst>
                <a:tab pos="338138" algn="l"/>
              </a:tabLst>
              <a:defRPr>
                <a:solidFill>
                  <a:schemeClr val="tx1"/>
                </a:solidFill>
                <a:latin typeface="Arial" panose="020B0604020202020204" pitchFamily="34" charset="0"/>
              </a:defRPr>
            </a:lvl3pPr>
            <a:lvl4pPr eaLnBrk="0" fontAlgn="base" hangingPunct="0">
              <a:spcBef>
                <a:spcPct val="0"/>
              </a:spcBef>
              <a:spcAft>
                <a:spcPct val="0"/>
              </a:spcAft>
              <a:tabLst>
                <a:tab pos="338138" algn="l"/>
              </a:tabLst>
              <a:defRPr>
                <a:solidFill>
                  <a:schemeClr val="tx1"/>
                </a:solidFill>
                <a:latin typeface="Arial" panose="020B0604020202020204" pitchFamily="34" charset="0"/>
              </a:defRPr>
            </a:lvl4pPr>
            <a:lvl5pPr eaLnBrk="0" fontAlgn="base" hangingPunct="0">
              <a:spcBef>
                <a:spcPct val="0"/>
              </a:spcBef>
              <a:spcAft>
                <a:spcPct val="0"/>
              </a:spcAft>
              <a:tabLst>
                <a:tab pos="338138" algn="l"/>
              </a:tabLst>
              <a:defRPr>
                <a:solidFill>
                  <a:schemeClr val="tx1"/>
                </a:solidFill>
                <a:latin typeface="Arial" panose="020B0604020202020204" pitchFamily="34" charset="0"/>
              </a:defRPr>
            </a:lvl5pPr>
            <a:lvl6pPr eaLnBrk="0" fontAlgn="base" hangingPunct="0">
              <a:spcBef>
                <a:spcPct val="0"/>
              </a:spcBef>
              <a:spcAft>
                <a:spcPct val="0"/>
              </a:spcAft>
              <a:tabLst>
                <a:tab pos="338138" algn="l"/>
              </a:tabLst>
              <a:defRPr>
                <a:solidFill>
                  <a:schemeClr val="tx1"/>
                </a:solidFill>
                <a:latin typeface="Arial" panose="020B0604020202020204" pitchFamily="34" charset="0"/>
              </a:defRPr>
            </a:lvl6pPr>
            <a:lvl7pPr eaLnBrk="0" fontAlgn="base" hangingPunct="0">
              <a:spcBef>
                <a:spcPct val="0"/>
              </a:spcBef>
              <a:spcAft>
                <a:spcPct val="0"/>
              </a:spcAft>
              <a:tabLst>
                <a:tab pos="338138" algn="l"/>
              </a:tabLst>
              <a:defRPr>
                <a:solidFill>
                  <a:schemeClr val="tx1"/>
                </a:solidFill>
                <a:latin typeface="Arial" panose="020B0604020202020204" pitchFamily="34" charset="0"/>
              </a:defRPr>
            </a:lvl7pPr>
            <a:lvl8pPr eaLnBrk="0" fontAlgn="base" hangingPunct="0">
              <a:spcBef>
                <a:spcPct val="0"/>
              </a:spcBef>
              <a:spcAft>
                <a:spcPct val="0"/>
              </a:spcAft>
              <a:tabLst>
                <a:tab pos="338138" algn="l"/>
              </a:tabLst>
              <a:defRPr>
                <a:solidFill>
                  <a:schemeClr val="tx1"/>
                </a:solidFill>
                <a:latin typeface="Arial" panose="020B0604020202020204" pitchFamily="34" charset="0"/>
              </a:defRPr>
            </a:lvl8pPr>
            <a:lvl9pPr eaLnBrk="0" fontAlgn="base" hangingPunct="0">
              <a:spcBef>
                <a:spcPct val="0"/>
              </a:spcBef>
              <a:spcAft>
                <a:spcPct val="0"/>
              </a:spcAft>
              <a:tabLst>
                <a:tab pos="338138"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tab pos="338138" algn="l"/>
              </a:tabLst>
            </a:pPr>
            <a:r>
              <a:rPr kumimoji="0" lang="en-US" altLang="en-US" sz="8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Steganography analysis output for the same algorithm used in Fig. 6., but for a different Top Layer image. The black pixels at the top of the figure represent the detected bit sequence of the input image. The white pixels at the bottom of the figure represent the unused pixels of the Top Layer Image.</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3381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548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251630-FFAF-DA05-4F10-B4B3D7C894F4}"/>
              </a:ext>
            </a:extLst>
          </p:cNvPr>
          <p:cNvSpPr>
            <a:spLocks noGrp="1"/>
          </p:cNvSpPr>
          <p:nvPr>
            <p:ph type="body" sz="quarter" idx="13"/>
          </p:nvPr>
        </p:nvSpPr>
        <p:spPr>
          <a:xfrm>
            <a:off x="98639" y="952632"/>
            <a:ext cx="4513006" cy="3648865"/>
          </a:xfrm>
        </p:spPr>
        <p:txBody>
          <a:bodyPr>
            <a:normAutofit/>
          </a:bodyPr>
          <a:lstStyle/>
          <a:p>
            <a:pPr algn="just"/>
            <a:r>
              <a:rPr lang="en-IN" dirty="0"/>
              <a:t>Using RSA on image pixels is unviable, thus image properties is preferred.</a:t>
            </a:r>
          </a:p>
          <a:p>
            <a:pPr algn="just"/>
            <a:r>
              <a:rPr lang="en-IN" dirty="0"/>
              <a:t>For speeding up steganography, once the perfect distance of spread is found for the injection of original image in the Top layer, parallel processing used.</a:t>
            </a:r>
          </a:p>
          <a:p>
            <a:pPr algn="just"/>
            <a:r>
              <a:rPr lang="en-IN" dirty="0"/>
              <a:t>Analysis of steganography can also be done in the presented system, where user can determine to what extent the steganography worked.</a:t>
            </a:r>
          </a:p>
          <a:p>
            <a:pPr algn="just"/>
            <a:r>
              <a:rPr lang="en-IN" dirty="0"/>
              <a:t>XOR based encryption seem to perform well on integration with Steganography. Also because of the less computation time.</a:t>
            </a:r>
          </a:p>
        </p:txBody>
      </p:sp>
      <p:sp>
        <p:nvSpPr>
          <p:cNvPr id="3" name="Slide Number Placeholder 2">
            <a:extLst>
              <a:ext uri="{FF2B5EF4-FFF2-40B4-BE49-F238E27FC236}">
                <a16:creationId xmlns:a16="http://schemas.microsoft.com/office/drawing/2014/main" id="{85AD7A25-2433-DF03-F628-06D59B7C261E}"/>
              </a:ext>
            </a:extLst>
          </p:cNvPr>
          <p:cNvSpPr>
            <a:spLocks noGrp="1"/>
          </p:cNvSpPr>
          <p:nvPr>
            <p:ph type="sldNum" sz="quarter" idx="14"/>
          </p:nvPr>
        </p:nvSpPr>
        <p:spPr/>
        <p:txBody>
          <a:bodyPr/>
          <a:lstStyle/>
          <a:p>
            <a:fld id="{3DD97BEB-BAEF-0344-9D5C-EC73E478698A}" type="slidenum">
              <a:rPr lang="en-US" smtClean="0"/>
              <a:pPr/>
              <a:t>13</a:t>
            </a:fld>
            <a:endParaRPr lang="en-US"/>
          </a:p>
        </p:txBody>
      </p:sp>
      <p:sp>
        <p:nvSpPr>
          <p:cNvPr id="4" name="Title 3">
            <a:extLst>
              <a:ext uri="{FF2B5EF4-FFF2-40B4-BE49-F238E27FC236}">
                <a16:creationId xmlns:a16="http://schemas.microsoft.com/office/drawing/2014/main" id="{9D1F719F-89E5-8387-4D7B-59498BEAA1E5}"/>
              </a:ext>
            </a:extLst>
          </p:cNvPr>
          <p:cNvSpPr>
            <a:spLocks noGrp="1"/>
          </p:cNvSpPr>
          <p:nvPr>
            <p:ph type="title"/>
          </p:nvPr>
        </p:nvSpPr>
        <p:spPr/>
        <p:txBody>
          <a:bodyPr/>
          <a:lstStyle/>
          <a:p>
            <a:r>
              <a:rPr lang="en-IN" dirty="0"/>
              <a:t>Contd.</a:t>
            </a:r>
          </a:p>
        </p:txBody>
      </p:sp>
      <p:pic>
        <p:nvPicPr>
          <p:cNvPr id="6" name="Picture 5">
            <a:extLst>
              <a:ext uri="{FF2B5EF4-FFF2-40B4-BE49-F238E27FC236}">
                <a16:creationId xmlns:a16="http://schemas.microsoft.com/office/drawing/2014/main" id="{49B8BCF9-7B84-4F1F-E61E-D1E83BD46C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78" t="444" r="4700" b="10155"/>
          <a:stretch/>
        </p:blipFill>
        <p:spPr bwMode="auto">
          <a:xfrm>
            <a:off x="4794000" y="1176982"/>
            <a:ext cx="4147001" cy="25789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383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14988-608A-CCA6-5C31-85A9BFDAF3BD}"/>
              </a:ext>
            </a:extLst>
          </p:cNvPr>
          <p:cNvSpPr>
            <a:spLocks noGrp="1"/>
          </p:cNvSpPr>
          <p:nvPr>
            <p:ph type="body" sz="quarter" idx="13"/>
          </p:nvPr>
        </p:nvSpPr>
        <p:spPr>
          <a:xfrm>
            <a:off x="2248424" y="458484"/>
            <a:ext cx="6313015" cy="817361"/>
          </a:xfrm>
        </p:spPr>
        <p:txBody>
          <a:bodyPr/>
          <a:lstStyle/>
          <a:p>
            <a:pPr marL="0" indent="0" algn="just">
              <a:buNone/>
            </a:pPr>
            <a:r>
              <a:rPr lang="en-IN" dirty="0"/>
              <a:t>Thus, a system for image encryption-decryption was obtained with the integration of XOR operations, Steganography and RSA algorithm. Each method was fine tuned to work together to produce the best results.</a:t>
            </a:r>
          </a:p>
        </p:txBody>
      </p:sp>
      <p:sp>
        <p:nvSpPr>
          <p:cNvPr id="3" name="Slide Number Placeholder 2">
            <a:extLst>
              <a:ext uri="{FF2B5EF4-FFF2-40B4-BE49-F238E27FC236}">
                <a16:creationId xmlns:a16="http://schemas.microsoft.com/office/drawing/2014/main" id="{9665CB26-A29B-1A3D-CE72-A9823245B7DE}"/>
              </a:ext>
            </a:extLst>
          </p:cNvPr>
          <p:cNvSpPr>
            <a:spLocks noGrp="1"/>
          </p:cNvSpPr>
          <p:nvPr>
            <p:ph type="sldNum" sz="quarter" idx="14"/>
          </p:nvPr>
        </p:nvSpPr>
        <p:spPr/>
        <p:txBody>
          <a:bodyPr/>
          <a:lstStyle/>
          <a:p>
            <a:fld id="{3DD97BEB-BAEF-0344-9D5C-EC73E478698A}" type="slidenum">
              <a:rPr lang="en-US" smtClean="0"/>
              <a:pPr/>
              <a:t>14</a:t>
            </a:fld>
            <a:endParaRPr lang="en-US"/>
          </a:p>
        </p:txBody>
      </p:sp>
      <p:sp>
        <p:nvSpPr>
          <p:cNvPr id="4" name="Title 3">
            <a:extLst>
              <a:ext uri="{FF2B5EF4-FFF2-40B4-BE49-F238E27FC236}">
                <a16:creationId xmlns:a16="http://schemas.microsoft.com/office/drawing/2014/main" id="{9A41939B-5AE6-BAE5-B6AE-38CCD1CB3513}"/>
              </a:ext>
            </a:extLst>
          </p:cNvPr>
          <p:cNvSpPr>
            <a:spLocks noGrp="1"/>
          </p:cNvSpPr>
          <p:nvPr>
            <p:ph type="title"/>
          </p:nvPr>
        </p:nvSpPr>
        <p:spPr>
          <a:xfrm>
            <a:off x="242644" y="547992"/>
            <a:ext cx="8658712" cy="425669"/>
          </a:xfrm>
        </p:spPr>
        <p:txBody>
          <a:bodyPr/>
          <a:lstStyle/>
          <a:p>
            <a:r>
              <a:rPr lang="en-IN" dirty="0"/>
              <a:t>Conclusion</a:t>
            </a:r>
          </a:p>
        </p:txBody>
      </p:sp>
      <p:sp>
        <p:nvSpPr>
          <p:cNvPr id="8" name="TextBox 7">
            <a:extLst>
              <a:ext uri="{FF2B5EF4-FFF2-40B4-BE49-F238E27FC236}">
                <a16:creationId xmlns:a16="http://schemas.microsoft.com/office/drawing/2014/main" id="{5ABEF432-3B92-4B89-885A-80B3DF6E8C65}"/>
              </a:ext>
            </a:extLst>
          </p:cNvPr>
          <p:cNvSpPr txBox="1"/>
          <p:nvPr/>
        </p:nvSpPr>
        <p:spPr>
          <a:xfrm>
            <a:off x="492228" y="1458201"/>
            <a:ext cx="8159544" cy="2800767"/>
          </a:xfrm>
          <a:prstGeom prst="rect">
            <a:avLst/>
          </a:prstGeom>
          <a:noFill/>
        </p:spPr>
        <p:txBody>
          <a:bodyPr wrap="square">
            <a:spAutoFit/>
          </a:bodyPr>
          <a:lstStyle/>
          <a:p>
            <a:r>
              <a:rPr lang="en-IN" sz="800" dirty="0"/>
              <a:t>REFERENCES</a:t>
            </a:r>
          </a:p>
          <a:p>
            <a:r>
              <a:rPr lang="en-IN" sz="800" dirty="0"/>
              <a:t>[1]Nilesh Uke,  “Healthcare 4.0 enabled lightweight security provisions for medical data processing.” Turkish Journal of Computer and Mathematics Education (TURCOMAT) </a:t>
            </a:r>
            <a:r>
              <a:rPr lang="en-IN" sz="800" dirty="0" err="1"/>
              <a:t>doi</a:t>
            </a:r>
            <a:r>
              <a:rPr lang="en-IN" sz="800" dirty="0"/>
              <a:t>: 10.17762/turcomat.v12i11.5858</a:t>
            </a:r>
          </a:p>
          <a:p>
            <a:r>
              <a:rPr lang="en-IN" sz="800" dirty="0"/>
              <a:t>[2]14Millán, María &amp; Pérez-Cabré, </a:t>
            </a:r>
            <a:r>
              <a:rPr lang="en-IN" sz="800" dirty="0" err="1"/>
              <a:t>Elisabet</a:t>
            </a:r>
            <a:r>
              <a:rPr lang="en-IN" sz="800" dirty="0"/>
              <a:t>. (2011). Optical Data Encryption. Optical and digital image processing: fundamentals and applications. 739-767. 10.1002/9783527635245.ch33.</a:t>
            </a:r>
          </a:p>
          <a:p>
            <a:r>
              <a:rPr lang="en-IN" sz="800" dirty="0"/>
              <a:t>[3]Moradi Rad, Reza &amp; Attar, </a:t>
            </a:r>
            <a:r>
              <a:rPr lang="en-IN" sz="800" dirty="0" err="1"/>
              <a:t>Abdolrahman</a:t>
            </a:r>
            <a:r>
              <a:rPr lang="en-IN" sz="800" dirty="0"/>
              <a:t> &amp; Ebrahimi </a:t>
            </a:r>
            <a:r>
              <a:rPr lang="en-IN" sz="800" dirty="0" err="1"/>
              <a:t>Atani</a:t>
            </a:r>
            <a:r>
              <a:rPr lang="en-IN" sz="800" dirty="0"/>
              <a:t>, Reza. (2013). A new fast and simple image encryption algorithm using scan patterns and XOR. International Journal of Signal Processing, Image Processing and Pattern Recognition. 6. 275-290. 10.14257/ijsip.2013.6.5.25.</a:t>
            </a:r>
          </a:p>
          <a:p>
            <a:r>
              <a:rPr lang="en-IN" sz="800" dirty="0"/>
              <a:t>[4]Mohammed, </a:t>
            </a:r>
            <a:r>
              <a:rPr lang="en-IN" sz="800" dirty="0" err="1"/>
              <a:t>Abdalbasit</a:t>
            </a:r>
            <a:r>
              <a:rPr lang="en-IN" sz="800" dirty="0"/>
              <a:t> &amp; </a:t>
            </a:r>
            <a:r>
              <a:rPr lang="en-IN" sz="800" dirty="0" err="1"/>
              <a:t>Varol</a:t>
            </a:r>
            <a:r>
              <a:rPr lang="en-IN" sz="800" dirty="0"/>
              <a:t>, </a:t>
            </a:r>
            <a:r>
              <a:rPr lang="en-IN" sz="800" dirty="0" err="1"/>
              <a:t>Nurhayat</a:t>
            </a:r>
            <a:r>
              <a:rPr lang="en-IN" sz="800" dirty="0"/>
              <a:t>. (2019). A review paper on cryptography. 1-6. 10.1109/ISDFS.2019.8757514.</a:t>
            </a:r>
          </a:p>
          <a:p>
            <a:r>
              <a:rPr lang="en-IN" sz="800" dirty="0"/>
              <a:t>[5]Agrawal, Ekta &amp; Pal, </a:t>
            </a:r>
            <a:r>
              <a:rPr lang="en-IN" sz="800" dirty="0" err="1"/>
              <a:t>Parashu</a:t>
            </a:r>
            <a:r>
              <a:rPr lang="en-IN" sz="800" dirty="0"/>
              <a:t>. (2017). A secure and fast approach for encryption and decryption of message communication. International Journal of Engineering Science and Computing. 7. 5.</a:t>
            </a:r>
          </a:p>
          <a:p>
            <a:r>
              <a:rPr lang="en-IN" sz="800" dirty="0"/>
              <a:t>[6]Xin Zhou and </a:t>
            </a:r>
            <a:r>
              <a:rPr lang="en-IN" sz="800" dirty="0" err="1"/>
              <a:t>Xiaofei</a:t>
            </a:r>
            <a:r>
              <a:rPr lang="en-IN" sz="800" dirty="0"/>
              <a:t> Tang, "Research and implementation of RSA algorithm for encryption and decryption," Proceedings of 2011 6th International Forum on Strategic Technology, Harbin, Heilongjiang, 2011, pp. 1118-1121, </a:t>
            </a:r>
            <a:r>
              <a:rPr lang="en-IN" sz="800" dirty="0" err="1"/>
              <a:t>doi</a:t>
            </a:r>
            <a:r>
              <a:rPr lang="en-IN" sz="800" dirty="0"/>
              <a:t>: 10.1109/IFOST.2011.6021216.</a:t>
            </a:r>
          </a:p>
          <a:p>
            <a:r>
              <a:rPr lang="en-IN" sz="800" dirty="0"/>
              <a:t>[7]</a:t>
            </a:r>
            <a:r>
              <a:rPr lang="en-IN" sz="800" dirty="0" err="1"/>
              <a:t>Khyioon</a:t>
            </a:r>
            <a:r>
              <a:rPr lang="en-IN" sz="800" dirty="0"/>
              <a:t>, Zainab &amp; Hussein AL-</a:t>
            </a:r>
            <a:r>
              <a:rPr lang="en-IN" sz="800" dirty="0" err="1"/>
              <a:t>Qinani</a:t>
            </a:r>
            <a:r>
              <a:rPr lang="en-IN" sz="800" dirty="0"/>
              <a:t>, Iman &amp; </a:t>
            </a:r>
            <a:r>
              <a:rPr lang="en-IN" sz="800" dirty="0" err="1"/>
              <a:t>Neamah</a:t>
            </a:r>
            <a:r>
              <a:rPr lang="en-IN" sz="800" dirty="0"/>
              <a:t>, Farah. (2019). Subject Review : Key generation in different cryptography algorithm. International Journal of Scientific Research in Science, Engineering and Technology. 230-240. 10.32628/IJSRSET196550.</a:t>
            </a:r>
          </a:p>
          <a:p>
            <a:r>
              <a:rPr lang="en-IN" sz="800" dirty="0"/>
              <a:t>[8]Hamid, N., Yahya, A., Ahmad, R.B. and Al-</a:t>
            </a:r>
            <a:r>
              <a:rPr lang="en-IN" sz="800" dirty="0" err="1"/>
              <a:t>Qershi</a:t>
            </a:r>
            <a:r>
              <a:rPr lang="en-IN" sz="800" dirty="0"/>
              <a:t>, O.M., 2012. Image steganography techniques: an overview. International Journal of Computer Science and Security (IJCSS), 6(3), pp.168-187.</a:t>
            </a:r>
          </a:p>
          <a:p>
            <a:r>
              <a:rPr lang="en-IN" sz="800" dirty="0"/>
              <a:t>[9]C.C. Chang, J.Y. Hsiao, C.S. Chen, Finding optimal least-significant-bit substitution in image hiding by dynamic programming strategy, Pattern Recognition 36 (2003) 1583–1595.</a:t>
            </a:r>
          </a:p>
          <a:p>
            <a:r>
              <a:rPr lang="en-IN" sz="800" dirty="0"/>
              <a:t>[10]EL-</a:t>
            </a:r>
            <a:r>
              <a:rPr lang="en-IN" sz="800" dirty="0" err="1"/>
              <a:t>Emam</a:t>
            </a:r>
            <a:r>
              <a:rPr lang="en-IN" sz="800" dirty="0"/>
              <a:t>, N. N. (2007). Hiding a large amount of data with high security using steganography algorithm. Journal of Computer Science, 3(4), 223-232. https://doi.org/10.3844/jcssp.2007.223.232</a:t>
            </a:r>
          </a:p>
          <a:p>
            <a:r>
              <a:rPr lang="en-IN" sz="800" dirty="0"/>
              <a:t>[11]</a:t>
            </a:r>
            <a:r>
              <a:rPr lang="en-IN" sz="800" dirty="0" err="1"/>
              <a:t>Chandramouli</a:t>
            </a:r>
            <a:r>
              <a:rPr lang="en-IN" sz="800" dirty="0"/>
              <a:t>, </a:t>
            </a:r>
            <a:r>
              <a:rPr lang="en-IN" sz="800" dirty="0" err="1"/>
              <a:t>Rajarathnam</a:t>
            </a:r>
            <a:r>
              <a:rPr lang="en-IN" sz="800" dirty="0"/>
              <a:t> &amp; Memon, Nasir. (2001). Analysis of LSB based image steganography techniques. 3. 1019 - 1022 vol.3. 10.1109/ICIP.2001.958299.</a:t>
            </a:r>
          </a:p>
          <a:p>
            <a:r>
              <a:rPr lang="en-IN" sz="800" dirty="0"/>
              <a:t>[12]N. Akhtar, P. Johri and S. Khan, "Enhancing the security and quality of LSB based image steganography," 2013 5th International Conference and Computational Intelligence and Communication Networks, Mathura, India, 2013, pp. 385-390, </a:t>
            </a:r>
            <a:r>
              <a:rPr lang="en-IN" sz="800" dirty="0" err="1"/>
              <a:t>doi</a:t>
            </a:r>
            <a:r>
              <a:rPr lang="en-IN" sz="800" dirty="0"/>
              <a:t>: 10.1109/CICN.2013.85.</a:t>
            </a:r>
          </a:p>
          <a:p>
            <a:r>
              <a:rPr lang="en-IN" sz="800" dirty="0"/>
              <a:t>[13]</a:t>
            </a:r>
            <a:r>
              <a:rPr lang="en-IN" sz="800" dirty="0" err="1"/>
              <a:t>Liestyowati</a:t>
            </a:r>
            <a:r>
              <a:rPr lang="en-IN" sz="800" dirty="0"/>
              <a:t>, Dwi. (2020). Public key cryptography. Journal of Physics: Conference Series. 1477. 052062. 10.1088/1742-6596/1477/5/052062.</a:t>
            </a:r>
          </a:p>
          <a:p>
            <a:r>
              <a:rPr lang="en-IN" sz="800" dirty="0"/>
              <a:t>[14]Dar, Zain. (2018). The Pigeonhole principle and it's applications. 10.13140/RG.2.2.26177.45923.</a:t>
            </a:r>
          </a:p>
          <a:p>
            <a:r>
              <a:rPr lang="en-IN" sz="800" dirty="0"/>
              <a:t>[15]S N Uke, A R Mahajan and R C </a:t>
            </a:r>
            <a:r>
              <a:rPr lang="en-IN" sz="800" dirty="0" err="1"/>
              <a:t>Thool</a:t>
            </a:r>
            <a:r>
              <a:rPr lang="en-IN" sz="800" dirty="0"/>
              <a:t>. Article: UML </a:t>
            </a:r>
            <a:r>
              <a:rPr lang="en-IN" sz="800" dirty="0" err="1"/>
              <a:t>Modeling</a:t>
            </a:r>
            <a:r>
              <a:rPr lang="en-IN" sz="800" dirty="0"/>
              <a:t> of Physical and Data Link Layer Security Attacks in WSN. International Journal of Computer Applications 70(11):25-28, May 2013 </a:t>
            </a:r>
          </a:p>
        </p:txBody>
      </p:sp>
    </p:spTree>
    <p:extLst>
      <p:ext uri="{BB962C8B-B14F-4D97-AF65-F5344CB8AC3E}">
        <p14:creationId xmlns:p14="http://schemas.microsoft.com/office/powerpoint/2010/main" val="3208641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8F8CCF-9D86-C253-9131-9AC6B324035C}"/>
              </a:ext>
            </a:extLst>
          </p:cNvPr>
          <p:cNvSpPr>
            <a:spLocks noGrp="1"/>
          </p:cNvSpPr>
          <p:nvPr>
            <p:ph type="sldNum" sz="quarter" idx="14"/>
          </p:nvPr>
        </p:nvSpPr>
        <p:spPr/>
        <p:txBody>
          <a:bodyPr/>
          <a:lstStyle/>
          <a:p>
            <a:fld id="{3DD97BEB-BAEF-0344-9D5C-EC73E478698A}" type="slidenum">
              <a:rPr lang="en-US" smtClean="0"/>
              <a:pPr/>
              <a:t>15</a:t>
            </a:fld>
            <a:endParaRPr lang="en-US"/>
          </a:p>
        </p:txBody>
      </p:sp>
      <p:sp>
        <p:nvSpPr>
          <p:cNvPr id="4" name="Title 3">
            <a:extLst>
              <a:ext uri="{FF2B5EF4-FFF2-40B4-BE49-F238E27FC236}">
                <a16:creationId xmlns:a16="http://schemas.microsoft.com/office/drawing/2014/main" id="{F4044EA4-705A-A92C-E1B1-9C1BA1B734DE}"/>
              </a:ext>
            </a:extLst>
          </p:cNvPr>
          <p:cNvSpPr>
            <a:spLocks noGrp="1"/>
          </p:cNvSpPr>
          <p:nvPr>
            <p:ph type="title"/>
          </p:nvPr>
        </p:nvSpPr>
        <p:spPr>
          <a:xfrm>
            <a:off x="3791185" y="1997539"/>
            <a:ext cx="8658712" cy="425669"/>
          </a:xfrm>
        </p:spPr>
        <p:txBody>
          <a:bodyPr/>
          <a:lstStyle/>
          <a:p>
            <a:r>
              <a:rPr lang="en-IN" dirty="0"/>
              <a:t>Thank you</a:t>
            </a:r>
          </a:p>
        </p:txBody>
      </p:sp>
    </p:spTree>
    <p:extLst>
      <p:ext uri="{BB962C8B-B14F-4D97-AF65-F5344CB8AC3E}">
        <p14:creationId xmlns:p14="http://schemas.microsoft.com/office/powerpoint/2010/main" val="3165379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1DF7DD-8080-9AB5-A756-148357A92843}"/>
              </a:ext>
            </a:extLst>
          </p:cNvPr>
          <p:cNvSpPr>
            <a:spLocks noGrp="1"/>
          </p:cNvSpPr>
          <p:nvPr>
            <p:ph type="body" sz="quarter" idx="13"/>
          </p:nvPr>
        </p:nvSpPr>
        <p:spPr/>
        <p:txBody>
          <a:bodyPr/>
          <a:lstStyle/>
          <a:p>
            <a:r>
              <a:rPr lang="en-US" dirty="0"/>
              <a:t>Introduction</a:t>
            </a:r>
          </a:p>
          <a:p>
            <a:r>
              <a:rPr lang="en-US" dirty="0"/>
              <a:t>Literature review</a:t>
            </a:r>
          </a:p>
          <a:p>
            <a:r>
              <a:rPr lang="en-US" dirty="0"/>
              <a:t>Feature Extraction</a:t>
            </a:r>
          </a:p>
          <a:p>
            <a:r>
              <a:rPr lang="en-US" dirty="0"/>
              <a:t>Presented System</a:t>
            </a:r>
          </a:p>
          <a:p>
            <a:r>
              <a:rPr lang="en-US" dirty="0"/>
              <a:t>System Flow Diagram</a:t>
            </a:r>
          </a:p>
          <a:p>
            <a:r>
              <a:rPr lang="en-US" dirty="0"/>
              <a:t>Stepwise Example</a:t>
            </a:r>
          </a:p>
          <a:p>
            <a:r>
              <a:rPr lang="en-US" dirty="0"/>
              <a:t>Results &amp; Discussions</a:t>
            </a:r>
          </a:p>
          <a:p>
            <a:r>
              <a:rPr lang="en-US" dirty="0"/>
              <a:t>Conclusion</a:t>
            </a:r>
          </a:p>
          <a:p>
            <a:endParaRPr lang="en-US" dirty="0"/>
          </a:p>
        </p:txBody>
      </p:sp>
      <p:sp>
        <p:nvSpPr>
          <p:cNvPr id="3" name="Slide Number Placeholder 2">
            <a:extLst>
              <a:ext uri="{FF2B5EF4-FFF2-40B4-BE49-F238E27FC236}">
                <a16:creationId xmlns:a16="http://schemas.microsoft.com/office/drawing/2014/main" id="{AC1B68D3-FB98-2D98-DD42-C1A2F3E11EA5}"/>
              </a:ext>
            </a:extLst>
          </p:cNvPr>
          <p:cNvSpPr>
            <a:spLocks noGrp="1"/>
          </p:cNvSpPr>
          <p:nvPr>
            <p:ph type="sldNum" sz="quarter" idx="14"/>
          </p:nvPr>
        </p:nvSpPr>
        <p:spPr/>
        <p:txBody>
          <a:bodyPr/>
          <a:lstStyle/>
          <a:p>
            <a:fld id="{3DD97BEB-BAEF-0344-9D5C-EC73E478698A}" type="slidenum">
              <a:rPr lang="en-US" smtClean="0"/>
              <a:pPr/>
              <a:t>2</a:t>
            </a:fld>
            <a:endParaRPr lang="en-US"/>
          </a:p>
        </p:txBody>
      </p:sp>
      <p:sp>
        <p:nvSpPr>
          <p:cNvPr id="4" name="Title 3">
            <a:extLst>
              <a:ext uri="{FF2B5EF4-FFF2-40B4-BE49-F238E27FC236}">
                <a16:creationId xmlns:a16="http://schemas.microsoft.com/office/drawing/2014/main" id="{FB88AB01-49E1-584B-17AC-98FBBE8E7850}"/>
              </a:ext>
            </a:extLst>
          </p:cNvPr>
          <p:cNvSpPr>
            <a:spLocks noGrp="1"/>
          </p:cNvSpPr>
          <p:nvPr>
            <p:ph type="title"/>
          </p:nvPr>
        </p:nvSpPr>
        <p:spPr/>
        <p:txBody>
          <a:bodyPr/>
          <a:lstStyle/>
          <a:p>
            <a:r>
              <a:rPr lang="en-US" dirty="0"/>
              <a:t>Table of Contents</a:t>
            </a:r>
          </a:p>
        </p:txBody>
      </p:sp>
      <p:sp>
        <p:nvSpPr>
          <p:cNvPr id="5" name="Text Placeholder 4">
            <a:extLst>
              <a:ext uri="{FF2B5EF4-FFF2-40B4-BE49-F238E27FC236}">
                <a16:creationId xmlns:a16="http://schemas.microsoft.com/office/drawing/2014/main" id="{CD1C3FF5-56A1-8B10-1830-F112E193629A}"/>
              </a:ext>
            </a:extLst>
          </p:cNvPr>
          <p:cNvSpPr>
            <a:spLocks noGrp="1"/>
          </p:cNvSpPr>
          <p:nvPr>
            <p:ph type="body" sz="quarter" idx="15"/>
          </p:nvPr>
        </p:nvSpPr>
        <p:spPr/>
        <p:txBody>
          <a:bodyPr/>
          <a:lstStyle/>
          <a:p>
            <a:r>
              <a:rPr lang="en-US" sz="1800" dirty="0">
                <a:effectLst/>
                <a:latin typeface="Times New Roman" panose="02020603050405020304" pitchFamily="18" charset="0"/>
                <a:ea typeface="SimSun" panose="02010600030101010101" pitchFamily="2" charset="-122"/>
              </a:rPr>
              <a:t>Systems and Methods for Image Encryption Using Steganography and XOR Operations</a:t>
            </a:r>
            <a:endParaRPr lang="en-US" dirty="0"/>
          </a:p>
        </p:txBody>
      </p:sp>
      <p:pic>
        <p:nvPicPr>
          <p:cNvPr id="6" name="Picture 5">
            <a:extLst>
              <a:ext uri="{FF2B5EF4-FFF2-40B4-BE49-F238E27FC236}">
                <a16:creationId xmlns:a16="http://schemas.microsoft.com/office/drawing/2014/main" id="{01F238D4-E942-5466-1A6F-97B3BEFD4B9A}"/>
              </a:ext>
            </a:extLst>
          </p:cNvPr>
          <p:cNvPicPr>
            <a:picLocks noChangeAspect="1"/>
          </p:cNvPicPr>
          <p:nvPr/>
        </p:nvPicPr>
        <p:blipFill>
          <a:blip r:embed="rId2"/>
          <a:stretch>
            <a:fillRect/>
          </a:stretch>
        </p:blipFill>
        <p:spPr>
          <a:xfrm>
            <a:off x="659174" y="4087620"/>
            <a:ext cx="1240427" cy="1240427"/>
          </a:xfrm>
          <a:prstGeom prst="rect">
            <a:avLst/>
          </a:prstGeom>
        </p:spPr>
      </p:pic>
      <p:pic>
        <p:nvPicPr>
          <p:cNvPr id="1026" name="Picture 2" descr="The Engineer - Steganography algorithms enable 'perfectly secure'  information">
            <a:extLst>
              <a:ext uri="{FF2B5EF4-FFF2-40B4-BE49-F238E27FC236}">
                <a16:creationId xmlns:a16="http://schemas.microsoft.com/office/drawing/2014/main" id="{4C1E6963-0F9A-5224-99C3-317AE4D96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613" y="1072267"/>
            <a:ext cx="4570206" cy="2567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E989A6-5A70-E25C-AE56-FA44DA876C9D}"/>
              </a:ext>
            </a:extLst>
          </p:cNvPr>
          <p:cNvSpPr txBox="1"/>
          <p:nvPr/>
        </p:nvSpPr>
        <p:spPr>
          <a:xfrm>
            <a:off x="3244646" y="3391537"/>
            <a:ext cx="5021825" cy="400110"/>
          </a:xfrm>
          <a:prstGeom prst="rect">
            <a:avLst/>
          </a:prstGeom>
          <a:noFill/>
        </p:spPr>
        <p:txBody>
          <a:bodyPr wrap="square">
            <a:spAutoFit/>
          </a:bodyPr>
          <a:lstStyle/>
          <a:p>
            <a:r>
              <a:rPr lang="en-IN" sz="1000" dirty="0">
                <a:hlinkClick r:id="rId4"/>
              </a:rPr>
              <a:t>Source: https://www.theengineer.co.uk/content/news/steganography-algorithms-enable-perfectly-secure-information/</a:t>
            </a:r>
            <a:endParaRPr lang="en-IN" sz="1000" dirty="0"/>
          </a:p>
        </p:txBody>
      </p:sp>
    </p:spTree>
    <p:extLst>
      <p:ext uri="{BB962C8B-B14F-4D97-AF65-F5344CB8AC3E}">
        <p14:creationId xmlns:p14="http://schemas.microsoft.com/office/powerpoint/2010/main" val="27238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705269-9C54-15B7-FB03-A79216CA2D62}"/>
              </a:ext>
            </a:extLst>
          </p:cNvPr>
          <p:cNvSpPr>
            <a:spLocks noGrp="1"/>
          </p:cNvSpPr>
          <p:nvPr>
            <p:ph type="body" sz="quarter" idx="13"/>
          </p:nvPr>
        </p:nvSpPr>
        <p:spPr>
          <a:xfrm>
            <a:off x="282290" y="1247412"/>
            <a:ext cx="4503562" cy="3092113"/>
          </a:xfrm>
        </p:spPr>
        <p:txBody>
          <a:bodyPr>
            <a:normAutofit/>
          </a:bodyPr>
          <a:lstStyle/>
          <a:p>
            <a:pPr algn="just"/>
            <a:r>
              <a:rPr lang="en-IN" dirty="0"/>
              <a:t>Billions of images are generated every year and shared across various networks.</a:t>
            </a:r>
          </a:p>
          <a:p>
            <a:pPr marL="0" indent="0" algn="just">
              <a:buNone/>
            </a:pPr>
            <a:endParaRPr lang="en-IN" dirty="0"/>
          </a:p>
          <a:p>
            <a:pPr algn="just"/>
            <a:r>
              <a:rPr lang="en-IN" dirty="0"/>
              <a:t>To prevent unauthorized access to these images, proper encryption and decryption is very important.</a:t>
            </a:r>
          </a:p>
          <a:p>
            <a:pPr marL="0" indent="0" algn="just">
              <a:buNone/>
            </a:pPr>
            <a:endParaRPr lang="en-IN" dirty="0"/>
          </a:p>
          <a:p>
            <a:pPr algn="just"/>
            <a:r>
              <a:rPr lang="en-IN" dirty="0"/>
              <a:t>We will take a look at XOR operations based optical encryption-decryption, followed by Steganography and RSA encryption for image properties.</a:t>
            </a:r>
          </a:p>
        </p:txBody>
      </p:sp>
      <p:sp>
        <p:nvSpPr>
          <p:cNvPr id="3" name="Slide Number Placeholder 2">
            <a:extLst>
              <a:ext uri="{FF2B5EF4-FFF2-40B4-BE49-F238E27FC236}">
                <a16:creationId xmlns:a16="http://schemas.microsoft.com/office/drawing/2014/main" id="{74D198C3-D1C2-1AE8-7881-7E469B6BB5B7}"/>
              </a:ext>
            </a:extLst>
          </p:cNvPr>
          <p:cNvSpPr>
            <a:spLocks noGrp="1"/>
          </p:cNvSpPr>
          <p:nvPr>
            <p:ph type="sldNum" sz="quarter" idx="14"/>
          </p:nvPr>
        </p:nvSpPr>
        <p:spPr/>
        <p:txBody>
          <a:bodyPr/>
          <a:lstStyle/>
          <a:p>
            <a:fld id="{3DD97BEB-BAEF-0344-9D5C-EC73E478698A}" type="slidenum">
              <a:rPr lang="en-US" smtClean="0"/>
              <a:pPr/>
              <a:t>3</a:t>
            </a:fld>
            <a:endParaRPr lang="en-US"/>
          </a:p>
        </p:txBody>
      </p:sp>
      <p:sp>
        <p:nvSpPr>
          <p:cNvPr id="4" name="Title 3">
            <a:extLst>
              <a:ext uri="{FF2B5EF4-FFF2-40B4-BE49-F238E27FC236}">
                <a16:creationId xmlns:a16="http://schemas.microsoft.com/office/drawing/2014/main" id="{3410B38C-9D53-829B-9477-955CFF1D1836}"/>
              </a:ext>
            </a:extLst>
          </p:cNvPr>
          <p:cNvSpPr>
            <a:spLocks noGrp="1"/>
          </p:cNvSpPr>
          <p:nvPr>
            <p:ph type="title"/>
          </p:nvPr>
        </p:nvSpPr>
        <p:spPr/>
        <p:txBody>
          <a:bodyPr/>
          <a:lstStyle/>
          <a:p>
            <a:r>
              <a:rPr lang="en-IN" dirty="0"/>
              <a:t>Introduction</a:t>
            </a:r>
          </a:p>
        </p:txBody>
      </p:sp>
      <p:sp>
        <p:nvSpPr>
          <p:cNvPr id="5" name="Text Placeholder 4">
            <a:extLst>
              <a:ext uri="{FF2B5EF4-FFF2-40B4-BE49-F238E27FC236}">
                <a16:creationId xmlns:a16="http://schemas.microsoft.com/office/drawing/2014/main" id="{BB18CE0A-3A1E-2EB5-4AF6-4B79FBB6EC7F}"/>
              </a:ext>
            </a:extLst>
          </p:cNvPr>
          <p:cNvSpPr>
            <a:spLocks noGrp="1"/>
          </p:cNvSpPr>
          <p:nvPr>
            <p:ph type="body" sz="quarter" idx="15"/>
          </p:nvPr>
        </p:nvSpPr>
        <p:spPr/>
        <p:txBody>
          <a:bodyPr/>
          <a:lstStyle/>
          <a:p>
            <a:r>
              <a:rPr lang="en-US" sz="1800" dirty="0">
                <a:effectLst/>
                <a:latin typeface="Times New Roman" panose="02020603050405020304" pitchFamily="18" charset="0"/>
                <a:ea typeface="SimSun" panose="02010600030101010101" pitchFamily="2" charset="-122"/>
              </a:rPr>
              <a:t>Systems and Methods for Image Encryption Using Steganography and XOR Operations</a:t>
            </a:r>
            <a:endParaRPr lang="en-US" dirty="0"/>
          </a:p>
          <a:p>
            <a:endParaRPr lang="en-IN" dirty="0"/>
          </a:p>
        </p:txBody>
      </p:sp>
      <p:pic>
        <p:nvPicPr>
          <p:cNvPr id="7" name="Picture 6">
            <a:extLst>
              <a:ext uri="{FF2B5EF4-FFF2-40B4-BE49-F238E27FC236}">
                <a16:creationId xmlns:a16="http://schemas.microsoft.com/office/drawing/2014/main" id="{C2A54449-D96D-5349-37F4-2E04EAEB6BBB}"/>
              </a:ext>
            </a:extLst>
          </p:cNvPr>
          <p:cNvPicPr>
            <a:picLocks noChangeAspect="1"/>
          </p:cNvPicPr>
          <p:nvPr/>
        </p:nvPicPr>
        <p:blipFill>
          <a:blip r:embed="rId2"/>
          <a:stretch>
            <a:fillRect/>
          </a:stretch>
        </p:blipFill>
        <p:spPr>
          <a:xfrm>
            <a:off x="5122687" y="1365399"/>
            <a:ext cx="3482998" cy="2104015"/>
          </a:xfrm>
          <a:prstGeom prst="rect">
            <a:avLst/>
          </a:prstGeom>
        </p:spPr>
      </p:pic>
      <p:sp>
        <p:nvSpPr>
          <p:cNvPr id="8" name="TextBox 7">
            <a:extLst>
              <a:ext uri="{FF2B5EF4-FFF2-40B4-BE49-F238E27FC236}">
                <a16:creationId xmlns:a16="http://schemas.microsoft.com/office/drawing/2014/main" id="{77B62091-090E-B9F6-13DB-F6B4B038D3BD}"/>
              </a:ext>
            </a:extLst>
          </p:cNvPr>
          <p:cNvSpPr txBox="1"/>
          <p:nvPr/>
        </p:nvSpPr>
        <p:spPr>
          <a:xfrm>
            <a:off x="5025305" y="3619089"/>
            <a:ext cx="4925960" cy="553998"/>
          </a:xfrm>
          <a:prstGeom prst="rect">
            <a:avLst/>
          </a:prstGeom>
          <a:noFill/>
        </p:spPr>
        <p:txBody>
          <a:bodyPr wrap="square">
            <a:spAutoFit/>
          </a:bodyPr>
          <a:lstStyle/>
          <a:p>
            <a:r>
              <a:rPr lang="en-IN" sz="1000" dirty="0"/>
              <a:t>Source:</a:t>
            </a:r>
          </a:p>
          <a:p>
            <a:r>
              <a:rPr lang="en-IN" sz="1000" dirty="0"/>
              <a:t>(Output of Optical encryption using our system for the image: </a:t>
            </a:r>
            <a:r>
              <a:rPr lang="en-IN" sz="1000" dirty="0">
                <a:hlinkClick r:id="rId3"/>
              </a:rPr>
              <a:t>https://picryl.com/media/1963-11-1963-6331ff</a:t>
            </a:r>
            <a:r>
              <a:rPr lang="en-IN" sz="1000" dirty="0"/>
              <a:t>)</a:t>
            </a:r>
          </a:p>
        </p:txBody>
      </p:sp>
    </p:spTree>
    <p:extLst>
      <p:ext uri="{BB962C8B-B14F-4D97-AF65-F5344CB8AC3E}">
        <p14:creationId xmlns:p14="http://schemas.microsoft.com/office/powerpoint/2010/main" val="361979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56F82-24E7-0B40-C7D2-583EB2365307}"/>
              </a:ext>
            </a:extLst>
          </p:cNvPr>
          <p:cNvSpPr>
            <a:spLocks noGrp="1"/>
          </p:cNvSpPr>
          <p:nvPr>
            <p:ph type="body" sz="quarter" idx="13"/>
          </p:nvPr>
        </p:nvSpPr>
        <p:spPr>
          <a:xfrm>
            <a:off x="282289" y="1247412"/>
            <a:ext cx="8658713" cy="3280343"/>
          </a:xfrm>
        </p:spPr>
        <p:txBody>
          <a:bodyPr>
            <a:normAutofit/>
          </a:bodyPr>
          <a:lstStyle/>
          <a:p>
            <a:pPr algn="just"/>
            <a:r>
              <a:rPr lang="en-IN" dirty="0"/>
              <a:t>For Encryption, longer the key better the security as more the computation needed to get the exact key, but longer the time needed for encryption.</a:t>
            </a:r>
          </a:p>
          <a:p>
            <a:pPr algn="just"/>
            <a:r>
              <a:rPr lang="en-US" dirty="0"/>
              <a:t>The main difference between the encryption of image and text is that some error in the decrypted image is acceptable since the human eye cannot detect such small changes.</a:t>
            </a:r>
          </a:p>
          <a:p>
            <a:pPr algn="just"/>
            <a:r>
              <a:rPr lang="en-US" dirty="0"/>
              <a:t>For such image-based encryption algorithms, the modified image must be super sensitive to the value of the key; little change in the value of the key must correspond to a high magnitude of disturbance in the image so that it is harder to find the correct key.</a:t>
            </a:r>
          </a:p>
          <a:p>
            <a:pPr algn="just"/>
            <a:r>
              <a:rPr lang="en-US" dirty="0"/>
              <a:t>We use RSA for generating public and private keys. The Use of two different keys for encryption and decryption is called Asymmetric cryptography.</a:t>
            </a:r>
          </a:p>
          <a:p>
            <a:pPr algn="just"/>
            <a:r>
              <a:rPr lang="en-US" dirty="0"/>
              <a:t>The use of asymmetric keys is generally very time-consuming compared to symmetric keys but preferred because only the receiver has the private key capable of decrypting the encrypted image.</a:t>
            </a:r>
            <a:endParaRPr lang="en-IN" dirty="0"/>
          </a:p>
        </p:txBody>
      </p:sp>
      <p:sp>
        <p:nvSpPr>
          <p:cNvPr id="3" name="Slide Number Placeholder 2">
            <a:extLst>
              <a:ext uri="{FF2B5EF4-FFF2-40B4-BE49-F238E27FC236}">
                <a16:creationId xmlns:a16="http://schemas.microsoft.com/office/drawing/2014/main" id="{2C10B9BF-DE99-557A-26A9-B5A59D985C42}"/>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4" name="Title 3">
            <a:extLst>
              <a:ext uri="{FF2B5EF4-FFF2-40B4-BE49-F238E27FC236}">
                <a16:creationId xmlns:a16="http://schemas.microsoft.com/office/drawing/2014/main" id="{F431FBED-2AA8-7C46-5707-A93BB3C2B709}"/>
              </a:ext>
            </a:extLst>
          </p:cNvPr>
          <p:cNvSpPr>
            <a:spLocks noGrp="1"/>
          </p:cNvSpPr>
          <p:nvPr>
            <p:ph type="title"/>
          </p:nvPr>
        </p:nvSpPr>
        <p:spPr/>
        <p:txBody>
          <a:bodyPr/>
          <a:lstStyle/>
          <a:p>
            <a:r>
              <a:rPr lang="en-US" dirty="0"/>
              <a:t>Literature Review</a:t>
            </a:r>
            <a:endParaRPr lang="en-IN" dirty="0"/>
          </a:p>
        </p:txBody>
      </p:sp>
      <p:sp>
        <p:nvSpPr>
          <p:cNvPr id="5" name="Text Placeholder 4">
            <a:extLst>
              <a:ext uri="{FF2B5EF4-FFF2-40B4-BE49-F238E27FC236}">
                <a16:creationId xmlns:a16="http://schemas.microsoft.com/office/drawing/2014/main" id="{82C419D8-7C6A-5D86-AE36-A223DE7E7BD5}"/>
              </a:ext>
            </a:extLst>
          </p:cNvPr>
          <p:cNvSpPr>
            <a:spLocks noGrp="1"/>
          </p:cNvSpPr>
          <p:nvPr>
            <p:ph type="body" sz="quarter" idx="15"/>
          </p:nvPr>
        </p:nvSpPr>
        <p:spPr/>
        <p:txBody>
          <a:bodyPr/>
          <a:lstStyle/>
          <a:p>
            <a:r>
              <a:rPr lang="en-IN" dirty="0"/>
              <a:t>Important Points From Literature Review</a:t>
            </a:r>
          </a:p>
        </p:txBody>
      </p:sp>
    </p:spTree>
    <p:extLst>
      <p:ext uri="{BB962C8B-B14F-4D97-AF65-F5344CB8AC3E}">
        <p14:creationId xmlns:p14="http://schemas.microsoft.com/office/powerpoint/2010/main" val="3611083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104B03-F192-F667-57D0-AE2892362074}"/>
              </a:ext>
            </a:extLst>
          </p:cNvPr>
          <p:cNvSpPr>
            <a:spLocks noGrp="1"/>
          </p:cNvSpPr>
          <p:nvPr>
            <p:ph type="body" sz="quarter" idx="13"/>
          </p:nvPr>
        </p:nvSpPr>
        <p:spPr>
          <a:xfrm>
            <a:off x="282289" y="1247412"/>
            <a:ext cx="4901769" cy="3092113"/>
          </a:xfrm>
        </p:spPr>
        <p:txBody>
          <a:bodyPr/>
          <a:lstStyle/>
          <a:p>
            <a:pPr algn="just"/>
            <a:r>
              <a:rPr lang="en-IN" dirty="0"/>
              <a:t>XOR operations for optical encryption for faster results so more time can be spent in RSA and Steganography.</a:t>
            </a:r>
          </a:p>
          <a:p>
            <a:pPr algn="just"/>
            <a:r>
              <a:rPr lang="en-IN" dirty="0"/>
              <a:t>RSA for key generation, for the encryption of image properties.</a:t>
            </a:r>
          </a:p>
          <a:p>
            <a:pPr algn="just"/>
            <a:r>
              <a:rPr lang="en-IN" dirty="0"/>
              <a:t>The image properties used as “Input Parameters” for the steganography and XOR encryption layers are needed for decryption purpose.</a:t>
            </a:r>
          </a:p>
          <a:p>
            <a:pPr algn="just"/>
            <a:r>
              <a:rPr lang="en-IN" dirty="0"/>
              <a:t>Thus, securing these Input Parameters make the decryption of Steganography and Optical Encryption very difficult to compute using brute force.</a:t>
            </a:r>
          </a:p>
        </p:txBody>
      </p:sp>
      <p:sp>
        <p:nvSpPr>
          <p:cNvPr id="3" name="Slide Number Placeholder 2">
            <a:extLst>
              <a:ext uri="{FF2B5EF4-FFF2-40B4-BE49-F238E27FC236}">
                <a16:creationId xmlns:a16="http://schemas.microsoft.com/office/drawing/2014/main" id="{0E164B82-C34C-D45C-D05A-4C6EB6C0E3A7}"/>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4" name="Title 3">
            <a:extLst>
              <a:ext uri="{FF2B5EF4-FFF2-40B4-BE49-F238E27FC236}">
                <a16:creationId xmlns:a16="http://schemas.microsoft.com/office/drawing/2014/main" id="{8F95DC46-63B8-BE5C-4E0E-EF98B49CEA7A}"/>
              </a:ext>
            </a:extLst>
          </p:cNvPr>
          <p:cNvSpPr>
            <a:spLocks noGrp="1"/>
          </p:cNvSpPr>
          <p:nvPr>
            <p:ph type="title"/>
          </p:nvPr>
        </p:nvSpPr>
        <p:spPr/>
        <p:txBody>
          <a:bodyPr/>
          <a:lstStyle/>
          <a:p>
            <a:r>
              <a:rPr lang="en-IN" dirty="0"/>
              <a:t>Feature Extraction</a:t>
            </a:r>
          </a:p>
        </p:txBody>
      </p:sp>
      <p:sp>
        <p:nvSpPr>
          <p:cNvPr id="5" name="Text Placeholder 4">
            <a:extLst>
              <a:ext uri="{FF2B5EF4-FFF2-40B4-BE49-F238E27FC236}">
                <a16:creationId xmlns:a16="http://schemas.microsoft.com/office/drawing/2014/main" id="{D44DDFB1-561C-BFB2-933D-914C64FE0A0F}"/>
              </a:ext>
            </a:extLst>
          </p:cNvPr>
          <p:cNvSpPr>
            <a:spLocks noGrp="1"/>
          </p:cNvSpPr>
          <p:nvPr>
            <p:ph type="body" sz="quarter" idx="15"/>
          </p:nvPr>
        </p:nvSpPr>
        <p:spPr/>
        <p:txBody>
          <a:bodyPr/>
          <a:lstStyle/>
          <a:p>
            <a:r>
              <a:rPr lang="en-IN" dirty="0"/>
              <a:t>Integration of various features from different algorithms into a integrated system</a:t>
            </a:r>
          </a:p>
        </p:txBody>
      </p:sp>
      <p:pic>
        <p:nvPicPr>
          <p:cNvPr id="2050" name="Picture 2" descr="Basic Attributes of an Image - GeeksforGeeks">
            <a:extLst>
              <a:ext uri="{FF2B5EF4-FFF2-40B4-BE49-F238E27FC236}">
                <a16:creationId xmlns:a16="http://schemas.microsoft.com/office/drawing/2014/main" id="{E4BFEF92-D5CA-BE46-C897-C7C32CB925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5685503" y="1437660"/>
            <a:ext cx="2057400" cy="161925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256699FF-60B1-94CE-E241-A9E3EBF6D5AB}"/>
              </a:ext>
            </a:extLst>
          </p:cNvPr>
          <p:cNvSpPr/>
          <p:nvPr/>
        </p:nvSpPr>
        <p:spPr>
          <a:xfrm>
            <a:off x="7145593" y="3240957"/>
            <a:ext cx="45719" cy="663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F3C7FA1-9A1C-06A3-8332-622CBE4AB3B1}"/>
              </a:ext>
            </a:extLst>
          </p:cNvPr>
          <p:cNvSpPr/>
          <p:nvPr/>
        </p:nvSpPr>
        <p:spPr>
          <a:xfrm>
            <a:off x="7145593" y="3433606"/>
            <a:ext cx="45719" cy="663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3E4DDB7-43BA-B270-7AB8-587F114EE395}"/>
              </a:ext>
            </a:extLst>
          </p:cNvPr>
          <p:cNvSpPr/>
          <p:nvPr/>
        </p:nvSpPr>
        <p:spPr>
          <a:xfrm>
            <a:off x="7145593" y="3625642"/>
            <a:ext cx="45719" cy="663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975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4EDE5-7B67-3D8B-9E6B-EE0ECCF4B5BB}"/>
              </a:ext>
            </a:extLst>
          </p:cNvPr>
          <p:cNvSpPr>
            <a:spLocks noGrp="1"/>
          </p:cNvSpPr>
          <p:nvPr>
            <p:ph type="body" sz="quarter" idx="13"/>
          </p:nvPr>
        </p:nvSpPr>
        <p:spPr/>
        <p:txBody>
          <a:bodyPr/>
          <a:lstStyle/>
          <a:p>
            <a:pPr algn="just"/>
            <a:r>
              <a:rPr lang="en-IN" dirty="0"/>
              <a:t>Optical Encryption – Out of various scan based XOR optical encryption, we choose an Raster Scan based one where each bit is XOR with the next bit. The image is assumed to be a 1-Dimensional array of bits from the top-left corner of the image as the start point and the bottom-right corner as the terminal point of the array of bits while doing the encryption. The First bit of image is needed for the decryption and can thus encrypted using the RSA algorithm as one of the image parameters or simply put in a secret part of image that both the end users agree with.</a:t>
            </a:r>
          </a:p>
          <a:p>
            <a:pPr algn="just"/>
            <a:r>
              <a:rPr lang="en-IN" dirty="0"/>
              <a:t> Steganography – We make use of LSB based distributed steganography where we use modular arithmetic for an even distribution of pixels of hidden image in the Top Layer of steganography. We also use pseudo-random pixels for “Garbage” bits to ensure the steganography is hard to decrypt.</a:t>
            </a:r>
          </a:p>
          <a:p>
            <a:pPr algn="just"/>
            <a:r>
              <a:rPr lang="en-IN" dirty="0"/>
              <a:t>RSA Encryption of Image Parameters – We make use of 512 bit long key for the encryption of image parameters like image height, width, colour-depth, etc. </a:t>
            </a:r>
          </a:p>
        </p:txBody>
      </p:sp>
      <p:sp>
        <p:nvSpPr>
          <p:cNvPr id="3" name="Slide Number Placeholder 2">
            <a:extLst>
              <a:ext uri="{FF2B5EF4-FFF2-40B4-BE49-F238E27FC236}">
                <a16:creationId xmlns:a16="http://schemas.microsoft.com/office/drawing/2014/main" id="{E2AF499A-1751-6993-E7E6-904B8A77DF69}"/>
              </a:ext>
            </a:extLst>
          </p:cNvPr>
          <p:cNvSpPr>
            <a:spLocks noGrp="1"/>
          </p:cNvSpPr>
          <p:nvPr>
            <p:ph type="sldNum" sz="quarter" idx="14"/>
          </p:nvPr>
        </p:nvSpPr>
        <p:spPr/>
        <p:txBody>
          <a:bodyPr/>
          <a:lstStyle/>
          <a:p>
            <a:fld id="{3DD97BEB-BAEF-0344-9D5C-EC73E478698A}" type="slidenum">
              <a:rPr lang="en-US" smtClean="0"/>
              <a:pPr/>
              <a:t>6</a:t>
            </a:fld>
            <a:endParaRPr lang="en-US"/>
          </a:p>
        </p:txBody>
      </p:sp>
      <p:sp>
        <p:nvSpPr>
          <p:cNvPr id="4" name="Title 3">
            <a:extLst>
              <a:ext uri="{FF2B5EF4-FFF2-40B4-BE49-F238E27FC236}">
                <a16:creationId xmlns:a16="http://schemas.microsoft.com/office/drawing/2014/main" id="{67A9A39A-4018-395B-F19E-CC766DAEEA0D}"/>
              </a:ext>
            </a:extLst>
          </p:cNvPr>
          <p:cNvSpPr>
            <a:spLocks noGrp="1"/>
          </p:cNvSpPr>
          <p:nvPr>
            <p:ph type="title"/>
          </p:nvPr>
        </p:nvSpPr>
        <p:spPr/>
        <p:txBody>
          <a:bodyPr/>
          <a:lstStyle/>
          <a:p>
            <a:r>
              <a:rPr lang="en-IN" dirty="0"/>
              <a:t>Presented System</a:t>
            </a:r>
          </a:p>
        </p:txBody>
      </p:sp>
      <p:sp>
        <p:nvSpPr>
          <p:cNvPr id="5" name="Text Placeholder 4">
            <a:extLst>
              <a:ext uri="{FF2B5EF4-FFF2-40B4-BE49-F238E27FC236}">
                <a16:creationId xmlns:a16="http://schemas.microsoft.com/office/drawing/2014/main" id="{7F5F38F1-F4E4-2180-2A67-44D98332AF99}"/>
              </a:ext>
            </a:extLst>
          </p:cNvPr>
          <p:cNvSpPr>
            <a:spLocks noGrp="1"/>
          </p:cNvSpPr>
          <p:nvPr>
            <p:ph type="body" sz="quarter" idx="15"/>
          </p:nvPr>
        </p:nvSpPr>
        <p:spPr/>
        <p:txBody>
          <a:bodyPr/>
          <a:lstStyle/>
          <a:p>
            <a:r>
              <a:rPr lang="en-IN" dirty="0"/>
              <a:t>Steps Involved in the final system</a:t>
            </a:r>
          </a:p>
        </p:txBody>
      </p:sp>
    </p:spTree>
    <p:extLst>
      <p:ext uri="{BB962C8B-B14F-4D97-AF65-F5344CB8AC3E}">
        <p14:creationId xmlns:p14="http://schemas.microsoft.com/office/powerpoint/2010/main" val="3628395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90EC8D-ABF4-A768-E59C-3AC50F21DAE1}"/>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4" name="Title 3">
            <a:extLst>
              <a:ext uri="{FF2B5EF4-FFF2-40B4-BE49-F238E27FC236}">
                <a16:creationId xmlns:a16="http://schemas.microsoft.com/office/drawing/2014/main" id="{AE021587-2799-FFAB-18E4-AF0DE75077B1}"/>
              </a:ext>
            </a:extLst>
          </p:cNvPr>
          <p:cNvSpPr>
            <a:spLocks noGrp="1"/>
          </p:cNvSpPr>
          <p:nvPr>
            <p:ph type="title"/>
          </p:nvPr>
        </p:nvSpPr>
        <p:spPr>
          <a:xfrm>
            <a:off x="242644" y="147834"/>
            <a:ext cx="8658712" cy="425669"/>
          </a:xfrm>
        </p:spPr>
        <p:txBody>
          <a:bodyPr/>
          <a:lstStyle/>
          <a:p>
            <a:r>
              <a:rPr lang="en-IN" dirty="0"/>
              <a:t>System Flow Diagram</a:t>
            </a:r>
          </a:p>
        </p:txBody>
      </p:sp>
      <p:pic>
        <p:nvPicPr>
          <p:cNvPr id="15" name="Picture 14">
            <a:extLst>
              <a:ext uri="{FF2B5EF4-FFF2-40B4-BE49-F238E27FC236}">
                <a16:creationId xmlns:a16="http://schemas.microsoft.com/office/drawing/2014/main" id="{1115CB3F-8E1B-FA4E-A6DE-76A30903556B}"/>
              </a:ext>
            </a:extLst>
          </p:cNvPr>
          <p:cNvPicPr>
            <a:picLocks noChangeAspect="1"/>
          </p:cNvPicPr>
          <p:nvPr/>
        </p:nvPicPr>
        <p:blipFill>
          <a:blip r:embed="rId2"/>
          <a:stretch>
            <a:fillRect/>
          </a:stretch>
        </p:blipFill>
        <p:spPr>
          <a:xfrm>
            <a:off x="6481916" y="360668"/>
            <a:ext cx="2224040" cy="3823520"/>
          </a:xfrm>
          <a:prstGeom prst="rect">
            <a:avLst/>
          </a:prstGeom>
        </p:spPr>
      </p:pic>
      <p:pic>
        <p:nvPicPr>
          <p:cNvPr id="17" name="Picture 16">
            <a:extLst>
              <a:ext uri="{FF2B5EF4-FFF2-40B4-BE49-F238E27FC236}">
                <a16:creationId xmlns:a16="http://schemas.microsoft.com/office/drawing/2014/main" id="{B1F636FF-C1F0-B4BE-DFE6-249EB711F858}"/>
              </a:ext>
            </a:extLst>
          </p:cNvPr>
          <p:cNvPicPr>
            <a:picLocks noChangeAspect="1"/>
          </p:cNvPicPr>
          <p:nvPr/>
        </p:nvPicPr>
        <p:blipFill>
          <a:blip r:embed="rId3"/>
          <a:stretch>
            <a:fillRect/>
          </a:stretch>
        </p:blipFill>
        <p:spPr>
          <a:xfrm>
            <a:off x="4006054" y="0"/>
            <a:ext cx="1757059" cy="5143500"/>
          </a:xfrm>
          <a:prstGeom prst="rect">
            <a:avLst/>
          </a:prstGeom>
        </p:spPr>
      </p:pic>
      <p:sp>
        <p:nvSpPr>
          <p:cNvPr id="18" name="TextBox 17">
            <a:extLst>
              <a:ext uri="{FF2B5EF4-FFF2-40B4-BE49-F238E27FC236}">
                <a16:creationId xmlns:a16="http://schemas.microsoft.com/office/drawing/2014/main" id="{E56FC867-B2EB-B466-CFB7-EEDA435D4458}"/>
              </a:ext>
            </a:extLst>
          </p:cNvPr>
          <p:cNvSpPr txBox="1"/>
          <p:nvPr/>
        </p:nvSpPr>
        <p:spPr>
          <a:xfrm>
            <a:off x="310127" y="617748"/>
            <a:ext cx="2977124" cy="1106129"/>
          </a:xfrm>
          <a:prstGeom prst="rect">
            <a:avLst/>
          </a:prstGeom>
        </p:spPr>
        <p:txBody>
          <a:bodyPr wrap="square" rtlCol="0">
            <a:normAutofit/>
          </a:bodyPr>
          <a:lstStyle/>
          <a:p>
            <a:pPr algn="l"/>
            <a:r>
              <a:rPr lang="en-IN" dirty="0"/>
              <a:t>Flowchart 1: Encryption flow</a:t>
            </a:r>
          </a:p>
          <a:p>
            <a:pPr algn="l"/>
            <a:endParaRPr lang="en-IN" dirty="0"/>
          </a:p>
          <a:p>
            <a:pPr algn="l"/>
            <a:r>
              <a:rPr lang="en-IN" dirty="0"/>
              <a:t>Flowchart 2: Decryption flow</a:t>
            </a:r>
          </a:p>
        </p:txBody>
      </p:sp>
      <p:sp>
        <p:nvSpPr>
          <p:cNvPr id="19" name="TextBox 18">
            <a:extLst>
              <a:ext uri="{FF2B5EF4-FFF2-40B4-BE49-F238E27FC236}">
                <a16:creationId xmlns:a16="http://schemas.microsoft.com/office/drawing/2014/main" id="{9A8D8C88-4790-C151-9EEF-3B5D108C7474}"/>
              </a:ext>
            </a:extLst>
          </p:cNvPr>
          <p:cNvSpPr txBox="1"/>
          <p:nvPr/>
        </p:nvSpPr>
        <p:spPr>
          <a:xfrm>
            <a:off x="3287251" y="3878826"/>
            <a:ext cx="303981" cy="425669"/>
          </a:xfrm>
          <a:prstGeom prst="rect">
            <a:avLst/>
          </a:prstGeom>
        </p:spPr>
        <p:txBody>
          <a:bodyPr wrap="square" rtlCol="0">
            <a:normAutofit/>
          </a:bodyPr>
          <a:lstStyle/>
          <a:p>
            <a:pPr algn="l"/>
            <a:r>
              <a:rPr lang="en-IN" dirty="0"/>
              <a:t>1</a:t>
            </a:r>
          </a:p>
        </p:txBody>
      </p:sp>
      <p:sp>
        <p:nvSpPr>
          <p:cNvPr id="20" name="TextBox 19">
            <a:extLst>
              <a:ext uri="{FF2B5EF4-FFF2-40B4-BE49-F238E27FC236}">
                <a16:creationId xmlns:a16="http://schemas.microsoft.com/office/drawing/2014/main" id="{A78CCB9F-2E5A-CADE-DD88-7F827548967A}"/>
              </a:ext>
            </a:extLst>
          </p:cNvPr>
          <p:cNvSpPr txBox="1"/>
          <p:nvPr/>
        </p:nvSpPr>
        <p:spPr>
          <a:xfrm>
            <a:off x="6327058" y="3878826"/>
            <a:ext cx="368710" cy="425669"/>
          </a:xfrm>
          <a:prstGeom prst="rect">
            <a:avLst/>
          </a:prstGeom>
        </p:spPr>
        <p:txBody>
          <a:bodyPr wrap="square" rtlCol="0">
            <a:normAutofit/>
          </a:bodyPr>
          <a:lstStyle/>
          <a:p>
            <a:pPr algn="l"/>
            <a:r>
              <a:rPr lang="en-IN" dirty="0"/>
              <a:t>2</a:t>
            </a:r>
          </a:p>
        </p:txBody>
      </p:sp>
    </p:spTree>
    <p:extLst>
      <p:ext uri="{BB962C8B-B14F-4D97-AF65-F5344CB8AC3E}">
        <p14:creationId xmlns:p14="http://schemas.microsoft.com/office/powerpoint/2010/main" val="304329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F9E95E-1027-50D8-00BC-9823E3E92F3F}"/>
              </a:ext>
            </a:extLst>
          </p:cNvPr>
          <p:cNvSpPr>
            <a:spLocks noGrp="1"/>
          </p:cNvSpPr>
          <p:nvPr>
            <p:ph type="sldNum" sz="quarter" idx="14"/>
          </p:nvPr>
        </p:nvSpPr>
        <p:spPr/>
        <p:txBody>
          <a:bodyPr/>
          <a:lstStyle/>
          <a:p>
            <a:fld id="{3DD97BEB-BAEF-0344-9D5C-EC73E478698A}" type="slidenum">
              <a:rPr lang="en-US" smtClean="0"/>
              <a:pPr/>
              <a:t>8</a:t>
            </a:fld>
            <a:endParaRPr lang="en-US"/>
          </a:p>
        </p:txBody>
      </p:sp>
      <p:sp>
        <p:nvSpPr>
          <p:cNvPr id="4" name="Title 3">
            <a:extLst>
              <a:ext uri="{FF2B5EF4-FFF2-40B4-BE49-F238E27FC236}">
                <a16:creationId xmlns:a16="http://schemas.microsoft.com/office/drawing/2014/main" id="{B4D6C05A-CF19-C070-34E0-2ABF4C97B695}"/>
              </a:ext>
            </a:extLst>
          </p:cNvPr>
          <p:cNvSpPr>
            <a:spLocks noGrp="1"/>
          </p:cNvSpPr>
          <p:nvPr>
            <p:ph type="title"/>
          </p:nvPr>
        </p:nvSpPr>
        <p:spPr/>
        <p:txBody>
          <a:bodyPr/>
          <a:lstStyle/>
          <a:p>
            <a:r>
              <a:rPr lang="en-IN" dirty="0"/>
              <a:t>Stepwise Example</a:t>
            </a:r>
          </a:p>
        </p:txBody>
      </p:sp>
      <p:sp>
        <p:nvSpPr>
          <p:cNvPr id="5" name="Text Placeholder 4">
            <a:extLst>
              <a:ext uri="{FF2B5EF4-FFF2-40B4-BE49-F238E27FC236}">
                <a16:creationId xmlns:a16="http://schemas.microsoft.com/office/drawing/2014/main" id="{B973AAC9-D1FB-DBF6-BB78-9F812AFAF69B}"/>
              </a:ext>
            </a:extLst>
          </p:cNvPr>
          <p:cNvSpPr>
            <a:spLocks noGrp="1"/>
          </p:cNvSpPr>
          <p:nvPr>
            <p:ph type="body" sz="quarter" idx="15"/>
          </p:nvPr>
        </p:nvSpPr>
        <p:spPr/>
        <p:txBody>
          <a:bodyPr/>
          <a:lstStyle/>
          <a:p>
            <a:r>
              <a:rPr lang="en-IN" dirty="0"/>
              <a:t>Optical Encryption</a:t>
            </a:r>
          </a:p>
        </p:txBody>
      </p:sp>
      <p:pic>
        <p:nvPicPr>
          <p:cNvPr id="7" name="Picture 6">
            <a:extLst>
              <a:ext uri="{FF2B5EF4-FFF2-40B4-BE49-F238E27FC236}">
                <a16:creationId xmlns:a16="http://schemas.microsoft.com/office/drawing/2014/main" id="{055CFAF0-F23B-6050-6090-1BFCD4DE3A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5678" y="1541206"/>
            <a:ext cx="3692703" cy="2230694"/>
          </a:xfrm>
          <a:prstGeom prst="rect">
            <a:avLst/>
          </a:prstGeom>
        </p:spPr>
      </p:pic>
      <p:pic>
        <p:nvPicPr>
          <p:cNvPr id="9" name="Picture 8">
            <a:extLst>
              <a:ext uri="{FF2B5EF4-FFF2-40B4-BE49-F238E27FC236}">
                <a16:creationId xmlns:a16="http://schemas.microsoft.com/office/drawing/2014/main" id="{9E58640B-4284-12B7-A446-8A03C2E3F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619" y="1541206"/>
            <a:ext cx="3692703" cy="2230694"/>
          </a:xfrm>
          <a:prstGeom prst="rect">
            <a:avLst/>
          </a:prstGeom>
        </p:spPr>
      </p:pic>
      <p:cxnSp>
        <p:nvCxnSpPr>
          <p:cNvPr id="11" name="Straight Arrow Connector 10">
            <a:extLst>
              <a:ext uri="{FF2B5EF4-FFF2-40B4-BE49-F238E27FC236}">
                <a16:creationId xmlns:a16="http://schemas.microsoft.com/office/drawing/2014/main" id="{C3E8D178-6F46-676C-4706-46D8460C9AAF}"/>
              </a:ext>
            </a:extLst>
          </p:cNvPr>
          <p:cNvCxnSpPr>
            <a:stCxn id="9" idx="3"/>
            <a:endCxn id="7" idx="1"/>
          </p:cNvCxnSpPr>
          <p:nvPr/>
        </p:nvCxnSpPr>
        <p:spPr>
          <a:xfrm>
            <a:off x="4218322" y="2656553"/>
            <a:ext cx="70735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1F99F55-91BB-22FC-7369-667ADEA33145}"/>
              </a:ext>
            </a:extLst>
          </p:cNvPr>
          <p:cNvSpPr txBox="1"/>
          <p:nvPr/>
        </p:nvSpPr>
        <p:spPr>
          <a:xfrm>
            <a:off x="392884" y="3898689"/>
            <a:ext cx="4179116" cy="914400"/>
          </a:xfrm>
          <a:prstGeom prst="rect">
            <a:avLst/>
          </a:prstGeom>
        </p:spPr>
        <p:txBody>
          <a:bodyPr wrap="none" rtlCol="0">
            <a:normAutofit/>
          </a:bodyPr>
          <a:lstStyle/>
          <a:p>
            <a:pPr algn="l"/>
            <a:r>
              <a:rPr lang="en-IN" sz="1000" dirty="0"/>
              <a:t>Public Domain Image Source: </a:t>
            </a:r>
            <a:r>
              <a:rPr lang="en-IN" sz="1000" dirty="0">
                <a:hlinkClick r:id="rId4"/>
              </a:rPr>
              <a:t>https://picryl.com/media/1963-11-1963-6331ff</a:t>
            </a:r>
            <a:endParaRPr lang="en-IN" sz="1000" dirty="0"/>
          </a:p>
          <a:p>
            <a:pPr algn="l"/>
            <a:endParaRPr lang="en-IN" sz="1000" dirty="0"/>
          </a:p>
        </p:txBody>
      </p:sp>
    </p:spTree>
    <p:extLst>
      <p:ext uri="{BB962C8B-B14F-4D97-AF65-F5344CB8AC3E}">
        <p14:creationId xmlns:p14="http://schemas.microsoft.com/office/powerpoint/2010/main" val="2359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865436-9820-6844-D5CB-DCF987B17A2B}"/>
              </a:ext>
            </a:extLst>
          </p:cNvPr>
          <p:cNvSpPr>
            <a:spLocks noGrp="1"/>
          </p:cNvSpPr>
          <p:nvPr>
            <p:ph type="sldNum" sz="quarter" idx="14"/>
          </p:nvPr>
        </p:nvSpPr>
        <p:spPr/>
        <p:txBody>
          <a:bodyPr/>
          <a:lstStyle/>
          <a:p>
            <a:fld id="{3DD97BEB-BAEF-0344-9D5C-EC73E478698A}" type="slidenum">
              <a:rPr lang="en-US" smtClean="0"/>
              <a:pPr/>
              <a:t>9</a:t>
            </a:fld>
            <a:endParaRPr lang="en-US"/>
          </a:p>
        </p:txBody>
      </p:sp>
      <p:sp>
        <p:nvSpPr>
          <p:cNvPr id="4" name="Title 3">
            <a:extLst>
              <a:ext uri="{FF2B5EF4-FFF2-40B4-BE49-F238E27FC236}">
                <a16:creationId xmlns:a16="http://schemas.microsoft.com/office/drawing/2014/main" id="{A7850CEE-DDB5-0A34-BC41-CBE4AA2E6D80}"/>
              </a:ext>
            </a:extLst>
          </p:cNvPr>
          <p:cNvSpPr>
            <a:spLocks noGrp="1"/>
          </p:cNvSpPr>
          <p:nvPr>
            <p:ph type="title"/>
          </p:nvPr>
        </p:nvSpPr>
        <p:spPr/>
        <p:txBody>
          <a:bodyPr/>
          <a:lstStyle/>
          <a:p>
            <a:r>
              <a:rPr lang="en-IN" dirty="0"/>
              <a:t>Stepwise Example</a:t>
            </a:r>
          </a:p>
        </p:txBody>
      </p:sp>
      <p:sp>
        <p:nvSpPr>
          <p:cNvPr id="5" name="Text Placeholder 4">
            <a:extLst>
              <a:ext uri="{FF2B5EF4-FFF2-40B4-BE49-F238E27FC236}">
                <a16:creationId xmlns:a16="http://schemas.microsoft.com/office/drawing/2014/main" id="{91CA152F-CE8B-5383-1A39-E9530C3320CC}"/>
              </a:ext>
            </a:extLst>
          </p:cNvPr>
          <p:cNvSpPr>
            <a:spLocks noGrp="1"/>
          </p:cNvSpPr>
          <p:nvPr>
            <p:ph type="body" sz="quarter" idx="15"/>
          </p:nvPr>
        </p:nvSpPr>
        <p:spPr/>
        <p:txBody>
          <a:bodyPr/>
          <a:lstStyle/>
          <a:p>
            <a:r>
              <a:rPr lang="en-IN" dirty="0"/>
              <a:t>Steganography</a:t>
            </a:r>
          </a:p>
        </p:txBody>
      </p:sp>
      <p:pic>
        <p:nvPicPr>
          <p:cNvPr id="7" name="Picture 6">
            <a:extLst>
              <a:ext uri="{FF2B5EF4-FFF2-40B4-BE49-F238E27FC236}">
                <a16:creationId xmlns:a16="http://schemas.microsoft.com/office/drawing/2014/main" id="{BA85ABF0-9336-E9B8-8E9D-4D6C28F1D4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5855" y="2910888"/>
            <a:ext cx="2949960" cy="1880078"/>
          </a:xfrm>
          <a:prstGeom prst="rect">
            <a:avLst/>
          </a:prstGeom>
        </p:spPr>
      </p:pic>
      <p:pic>
        <p:nvPicPr>
          <p:cNvPr id="9" name="Picture 8">
            <a:extLst>
              <a:ext uri="{FF2B5EF4-FFF2-40B4-BE49-F238E27FC236}">
                <a16:creationId xmlns:a16="http://schemas.microsoft.com/office/drawing/2014/main" id="{AFD077B2-3030-5CE0-E4D0-1A0840361A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646" y="1631711"/>
            <a:ext cx="2949960" cy="1880078"/>
          </a:xfrm>
          <a:prstGeom prst="rect">
            <a:avLst/>
          </a:prstGeom>
        </p:spPr>
      </p:pic>
      <p:pic>
        <p:nvPicPr>
          <p:cNvPr id="10" name="Picture 9">
            <a:extLst>
              <a:ext uri="{FF2B5EF4-FFF2-40B4-BE49-F238E27FC236}">
                <a16:creationId xmlns:a16="http://schemas.microsoft.com/office/drawing/2014/main" id="{2C0C451E-DA3E-6787-799B-BF28C5B90B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5855" y="335269"/>
            <a:ext cx="2949961" cy="1782017"/>
          </a:xfrm>
          <a:prstGeom prst="rect">
            <a:avLst/>
          </a:prstGeom>
        </p:spPr>
      </p:pic>
      <p:sp>
        <p:nvSpPr>
          <p:cNvPr id="11" name="Plus Sign 10">
            <a:extLst>
              <a:ext uri="{FF2B5EF4-FFF2-40B4-BE49-F238E27FC236}">
                <a16:creationId xmlns:a16="http://schemas.microsoft.com/office/drawing/2014/main" id="{A02251A4-B06F-B6D8-F2AD-D27CD1C38924}"/>
              </a:ext>
            </a:extLst>
          </p:cNvPr>
          <p:cNvSpPr/>
          <p:nvPr/>
        </p:nvSpPr>
        <p:spPr>
          <a:xfrm>
            <a:off x="6231194" y="2186894"/>
            <a:ext cx="634180" cy="654385"/>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Equals 11">
            <a:extLst>
              <a:ext uri="{FF2B5EF4-FFF2-40B4-BE49-F238E27FC236}">
                <a16:creationId xmlns:a16="http://schemas.microsoft.com/office/drawing/2014/main" id="{0091B5E3-F9B6-4DFE-A867-8BCBC94E2E5C}"/>
              </a:ext>
            </a:extLst>
          </p:cNvPr>
          <p:cNvSpPr/>
          <p:nvPr/>
        </p:nvSpPr>
        <p:spPr>
          <a:xfrm>
            <a:off x="3749435" y="2224227"/>
            <a:ext cx="988142" cy="901502"/>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9309B990-171F-8506-36B9-49C048218E54}"/>
              </a:ext>
            </a:extLst>
          </p:cNvPr>
          <p:cNvSpPr txBox="1"/>
          <p:nvPr/>
        </p:nvSpPr>
        <p:spPr>
          <a:xfrm>
            <a:off x="516646" y="3709219"/>
            <a:ext cx="914400" cy="914400"/>
          </a:xfrm>
          <a:prstGeom prst="rect">
            <a:avLst/>
          </a:prstGeom>
        </p:spPr>
        <p:txBody>
          <a:bodyPr wrap="none" rtlCol="0">
            <a:normAutofit/>
          </a:bodyPr>
          <a:lstStyle/>
          <a:p>
            <a:pPr algn="l"/>
            <a:r>
              <a:rPr lang="en-IN" sz="1000" dirty="0"/>
              <a:t>Source: </a:t>
            </a:r>
            <a:r>
              <a:rPr lang="en-IN" sz="1000" dirty="0">
                <a:hlinkClick r:id="rId5"/>
              </a:rPr>
              <a:t>https://wall.alphacoders.com/big.php?i=735066</a:t>
            </a:r>
            <a:endParaRPr lang="en-IN" sz="1000" dirty="0"/>
          </a:p>
          <a:p>
            <a:pPr algn="l"/>
            <a:endParaRPr lang="en-IN" sz="1000" dirty="0"/>
          </a:p>
        </p:txBody>
      </p:sp>
    </p:spTree>
    <p:extLst>
      <p:ext uri="{BB962C8B-B14F-4D97-AF65-F5344CB8AC3E}">
        <p14:creationId xmlns:p14="http://schemas.microsoft.com/office/powerpoint/2010/main" val="655237216"/>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818</TotalTime>
  <Words>1641</Words>
  <Application>Microsoft Office PowerPoint</Application>
  <PresentationFormat>On-screen Show (16:9)</PresentationFormat>
  <Paragraphs>101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Courier New</vt:lpstr>
      <vt:lpstr>LucidaGrande</vt:lpstr>
      <vt:lpstr>Times New Roman</vt:lpstr>
      <vt:lpstr>Wingdings</vt:lpstr>
      <vt:lpstr>Theme 1</vt:lpstr>
      <vt:lpstr>Systems and Methods for Image Encryption Using Steganography and XOR Operations</vt:lpstr>
      <vt:lpstr>Table of Contents</vt:lpstr>
      <vt:lpstr>Introduction</vt:lpstr>
      <vt:lpstr>Literature Review</vt:lpstr>
      <vt:lpstr>Feature Extraction</vt:lpstr>
      <vt:lpstr>Presented System</vt:lpstr>
      <vt:lpstr>System Flow Diagram</vt:lpstr>
      <vt:lpstr>Stepwise Example</vt:lpstr>
      <vt:lpstr>Stepwise Example</vt:lpstr>
      <vt:lpstr>Stepwise Example</vt:lpstr>
      <vt:lpstr>Results and Discussion</vt:lpstr>
      <vt:lpstr>Contd.</vt:lpstr>
      <vt:lpstr>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Soham Nimale</cp:lastModifiedBy>
  <cp:revision>140</cp:revision>
  <dcterms:created xsi:type="dcterms:W3CDTF">2016-10-24T19:40:55Z</dcterms:created>
  <dcterms:modified xsi:type="dcterms:W3CDTF">2023-10-08T05:04:09Z</dcterms:modified>
</cp:coreProperties>
</file>